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766" r:id="rId4"/>
  </p:sldMasterIdLst>
  <p:notesMasterIdLst>
    <p:notesMasterId r:id="rId33"/>
  </p:notesMasterIdLst>
  <p:sldIdLst>
    <p:sldId id="1361" r:id="rId5"/>
    <p:sldId id="1435" r:id="rId6"/>
    <p:sldId id="1366" r:id="rId7"/>
    <p:sldId id="334" r:id="rId8"/>
    <p:sldId id="1385" r:id="rId9"/>
    <p:sldId id="1386" r:id="rId10"/>
    <p:sldId id="1407" r:id="rId11"/>
    <p:sldId id="1393" r:id="rId12"/>
    <p:sldId id="1384" r:id="rId13"/>
    <p:sldId id="1382" r:id="rId14"/>
    <p:sldId id="1439" r:id="rId15"/>
    <p:sldId id="1397" r:id="rId16"/>
    <p:sldId id="1408" r:id="rId17"/>
    <p:sldId id="1399" r:id="rId18"/>
    <p:sldId id="1400" r:id="rId19"/>
    <p:sldId id="1398" r:id="rId20"/>
    <p:sldId id="1441" r:id="rId21"/>
    <p:sldId id="1409" r:id="rId22"/>
    <p:sldId id="1438" r:id="rId23"/>
    <p:sldId id="1388" r:id="rId24"/>
    <p:sldId id="1401" r:id="rId25"/>
    <p:sldId id="1440" r:id="rId26"/>
    <p:sldId id="1425" r:id="rId27"/>
    <p:sldId id="1426" r:id="rId28"/>
    <p:sldId id="1427" r:id="rId29"/>
    <p:sldId id="1428" r:id="rId30"/>
    <p:sldId id="1429" r:id="rId31"/>
    <p:sldId id="1430" r:id="rId32"/>
  </p:sldIdLst>
  <p:sldSz cx="12192000" cy="6858000"/>
  <p:notesSz cx="6858000" cy="9144000"/>
  <p:embeddedFontLst>
    <p:embeddedFont>
      <p:font typeface="Lutech" panose="020B0604020202020204" charset="-128"/>
      <p:regular r:id="rId34"/>
      <p:bold r:id="rId35"/>
      <p:italic r:id="rId36"/>
      <p:boldItalic r:id="rId37"/>
    </p:embeddedFont>
    <p:embeddedFont>
      <p:font typeface="Lucida Sans Unicode" panose="020B0602030504020204" pitchFamily="34" charset="0"/>
      <p:regular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  <p:embeddedFont>
      <p:font typeface="Montserrat ExtraBold" panose="00000900000000000000" pitchFamily="2" charset="0"/>
      <p:bold r:id="rId43"/>
      <p:boldItalic r:id="rId44"/>
    </p:embeddedFont>
    <p:embeddedFont>
      <p:font typeface="Montserrat Light" panose="00000400000000000000" pitchFamily="2" charset="0"/>
      <p:regular r:id="rId45"/>
      <p:bold r:id="rId46"/>
      <p:italic r:id="rId47"/>
      <p:boldItalic r:id="rId48"/>
    </p:embeddedFont>
    <p:embeddedFont>
      <p:font typeface="Montserrat SemiBold" panose="00000700000000000000" pitchFamily="2" charset="0"/>
      <p:regular r:id="rId49"/>
      <p:bold r:id="rId50"/>
      <p:italic r:id="rId51"/>
      <p:boldItalic r:id="rId52"/>
    </p:embeddedFont>
    <p:embeddedFont>
      <p:font typeface="Segoe UI" panose="020B0502040204020203" pitchFamily="34" charset="0"/>
      <p:regular r:id="rId53"/>
      <p:bold r:id="rId54"/>
      <p:italic r:id="rId55"/>
      <p:boldItalic r:id="rId56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DE25517F-E070-314B-A048-6AEDC5A74E29}">
          <p14:sldIdLst>
            <p14:sldId id="1361"/>
            <p14:sldId id="1435"/>
            <p14:sldId id="1366"/>
            <p14:sldId id="334"/>
            <p14:sldId id="1385"/>
            <p14:sldId id="1386"/>
            <p14:sldId id="1407"/>
            <p14:sldId id="1393"/>
            <p14:sldId id="1384"/>
            <p14:sldId id="1382"/>
            <p14:sldId id="1439"/>
            <p14:sldId id="1397"/>
            <p14:sldId id="1408"/>
            <p14:sldId id="1399"/>
            <p14:sldId id="1400"/>
            <p14:sldId id="1398"/>
            <p14:sldId id="1441"/>
            <p14:sldId id="1409"/>
            <p14:sldId id="1438"/>
            <p14:sldId id="1388"/>
            <p14:sldId id="1401"/>
            <p14:sldId id="1440"/>
            <p14:sldId id="1425"/>
            <p14:sldId id="1426"/>
            <p14:sldId id="1427"/>
            <p14:sldId id="1428"/>
            <p14:sldId id="1429"/>
            <p14:sldId id="14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D709546-AE41-96D3-9A6D-2B6ACB27BB59}" name="Alessandro Cini" initials="AC" userId="S::alessandro.cini@lutech.it::dadbf327-ac98-4832-ae49-cd0a304138e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uele Sacco" initials="SS" lastIdx="1" clrIdx="0">
    <p:extLst>
      <p:ext uri="{19B8F6BF-5375-455C-9EA6-DF929625EA0E}">
        <p15:presenceInfo xmlns:p15="http://schemas.microsoft.com/office/powerpoint/2012/main" userId="S-1-5-21-1301761373-1029032743-3946755395-188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B0A"/>
    <a:srgbClr val="33CCCC"/>
    <a:srgbClr val="E8E8E8"/>
    <a:srgbClr val="CDCDCD"/>
    <a:srgbClr val="F9C9D2"/>
    <a:srgbClr val="EEE390"/>
    <a:srgbClr val="E5D352"/>
    <a:srgbClr val="EF918F"/>
    <a:srgbClr val="EB5E55"/>
    <a:srgbClr val="AD8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83" y="62"/>
      </p:cViewPr>
      <p:guideLst/>
    </p:cSldViewPr>
  </p:slideViewPr>
  <p:outlineViewPr>
    <p:cViewPr>
      <p:scale>
        <a:sx n="33" d="100"/>
        <a:sy n="33" d="100"/>
      </p:scale>
      <p:origin x="0" y="-139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4.xml"/><Relationship Id="rId51" Type="http://schemas.openxmlformats.org/officeDocument/2006/relationships/font" Target="fonts/font1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o Licciardi" userId="2a7f0cdb-61d8-4829-b3b5-484ab6e0a45a" providerId="ADAL" clId="{D2C83B60-AB70-4AB3-9942-B76AED663E20}"/>
    <pc:docChg chg="modSld modMainMaster">
      <pc:chgData name="Francesco Licciardi" userId="2a7f0cdb-61d8-4829-b3b5-484ab6e0a45a" providerId="ADAL" clId="{D2C83B60-AB70-4AB3-9942-B76AED663E20}" dt="2025-11-05T14:34:32.298" v="23" actId="1037"/>
      <pc:docMkLst>
        <pc:docMk/>
      </pc:docMkLst>
      <pc:sldChg chg="modSp mod">
        <pc:chgData name="Francesco Licciardi" userId="2a7f0cdb-61d8-4829-b3b5-484ab6e0a45a" providerId="ADAL" clId="{D2C83B60-AB70-4AB3-9942-B76AED663E20}" dt="2025-11-05T14:34:32.298" v="23" actId="1037"/>
        <pc:sldMkLst>
          <pc:docMk/>
          <pc:sldMk cId="435537664" sldId="1361"/>
        </pc:sldMkLst>
        <pc:spChg chg="mod">
          <ac:chgData name="Francesco Licciardi" userId="2a7f0cdb-61d8-4829-b3b5-484ab6e0a45a" providerId="ADAL" clId="{D2C83B60-AB70-4AB3-9942-B76AED663E20}" dt="2025-11-05T14:34:32.298" v="23" actId="1037"/>
          <ac:spMkLst>
            <pc:docMk/>
            <pc:sldMk cId="435537664" sldId="1361"/>
            <ac:spMk id="6" creationId="{891E2B60-DD7D-2B4B-F5FE-1EBDD00A4EF4}"/>
          </ac:spMkLst>
        </pc:spChg>
      </pc:sldChg>
      <pc:sldChg chg="modSp mod">
        <pc:chgData name="Francesco Licciardi" userId="2a7f0cdb-61d8-4829-b3b5-484ab6e0a45a" providerId="ADAL" clId="{D2C83B60-AB70-4AB3-9942-B76AED663E20}" dt="2025-11-04T12:40:51.706" v="13" actId="1076"/>
        <pc:sldMkLst>
          <pc:docMk/>
          <pc:sldMk cId="2663450991" sldId="1386"/>
        </pc:sldMkLst>
        <pc:spChg chg="mod">
          <ac:chgData name="Francesco Licciardi" userId="2a7f0cdb-61d8-4829-b3b5-484ab6e0a45a" providerId="ADAL" clId="{D2C83B60-AB70-4AB3-9942-B76AED663E20}" dt="2025-11-04T12:40:45.780" v="12" actId="1076"/>
          <ac:spMkLst>
            <pc:docMk/>
            <pc:sldMk cId="2663450991" sldId="1386"/>
            <ac:spMk id="4" creationId="{576B85B0-01C9-84F3-426E-23B9E3C225E1}"/>
          </ac:spMkLst>
        </pc:spChg>
        <pc:spChg chg="mod">
          <ac:chgData name="Francesco Licciardi" userId="2a7f0cdb-61d8-4829-b3b5-484ab6e0a45a" providerId="ADAL" clId="{D2C83B60-AB70-4AB3-9942-B76AED663E20}" dt="2025-11-04T12:40:51.706" v="13" actId="1076"/>
          <ac:spMkLst>
            <pc:docMk/>
            <pc:sldMk cId="2663450991" sldId="1386"/>
            <ac:spMk id="5" creationId="{F9C9EC13-0060-8F4A-B1EC-E7FA7249427E}"/>
          </ac:spMkLst>
        </pc:spChg>
      </pc:sldChg>
      <pc:sldChg chg="modSp mod">
        <pc:chgData name="Francesco Licciardi" userId="2a7f0cdb-61d8-4829-b3b5-484ab6e0a45a" providerId="ADAL" clId="{D2C83B60-AB70-4AB3-9942-B76AED663E20}" dt="2025-11-04T12:41:40.340" v="14" actId="14100"/>
        <pc:sldMkLst>
          <pc:docMk/>
          <pc:sldMk cId="3558556260" sldId="1409"/>
        </pc:sldMkLst>
        <pc:spChg chg="mod">
          <ac:chgData name="Francesco Licciardi" userId="2a7f0cdb-61d8-4829-b3b5-484ab6e0a45a" providerId="ADAL" clId="{D2C83B60-AB70-4AB3-9942-B76AED663E20}" dt="2025-11-04T12:41:40.340" v="14" actId="14100"/>
          <ac:spMkLst>
            <pc:docMk/>
            <pc:sldMk cId="3558556260" sldId="1409"/>
            <ac:spMk id="2" creationId="{5ACDA40A-D417-60F8-F474-4D7B22D4EAC6}"/>
          </ac:spMkLst>
        </pc:spChg>
      </pc:sldChg>
      <pc:sldMasterChg chg="modSp mod">
        <pc:chgData name="Francesco Licciardi" userId="2a7f0cdb-61d8-4829-b3b5-484ab6e0a45a" providerId="ADAL" clId="{D2C83B60-AB70-4AB3-9942-B76AED663E20}" dt="2025-11-04T12:44:25.322" v="22" actId="20577"/>
        <pc:sldMasterMkLst>
          <pc:docMk/>
          <pc:sldMasterMk cId="153368932" sldId="2147483766"/>
        </pc:sldMasterMkLst>
        <pc:spChg chg="mod">
          <ac:chgData name="Francesco Licciardi" userId="2a7f0cdb-61d8-4829-b3b5-484ab6e0a45a" providerId="ADAL" clId="{D2C83B60-AB70-4AB3-9942-B76AED663E20}" dt="2025-11-04T12:44:25.322" v="22" actId="20577"/>
          <ac:spMkLst>
            <pc:docMk/>
            <pc:sldMasterMk cId="153368932" sldId="2147483766"/>
            <ac:spMk id="6" creationId="{367F2D6B-49CA-AB40-950C-B8FEE7D13B02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" panose="02000505000000020004" pitchFamily="2" charset="77"/>
              </a:defRPr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" panose="02000505000000020004" pitchFamily="2" charset="77"/>
              </a:defRPr>
            </a:lvl1pPr>
          </a:lstStyle>
          <a:p>
            <a:fld id="{8CA246E1-76A9-254D-A7A2-7529DB78EFE9}" type="datetimeFigureOut">
              <a:rPr lang="it-IT" smtClean="0"/>
              <a:pPr/>
              <a:t>06/11/2025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" panose="02000505000000020004" pitchFamily="2" charset="77"/>
              </a:defRPr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" panose="02000505000000020004" pitchFamily="2" charset="77"/>
              </a:defRPr>
            </a:lvl1pPr>
          </a:lstStyle>
          <a:p>
            <a:fld id="{26C00BF7-11F8-AE44-A029-18F6EC42653F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81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" panose="02000505000000020004" pitchFamily="2" charset="7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00BF7-11F8-AE44-A029-18F6EC42653F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7069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00BF7-11F8-AE44-A029-18F6EC42653F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5569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31E9C-A566-788B-F1E3-03A12946E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F2F88EF-3905-8A0F-F52D-A3971FE5C2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0603783-9489-DA5F-3957-AB16BA9E7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9E39D1-4A5A-03E1-53F9-93878DC739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00BF7-11F8-AE44-A029-18F6EC42653F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7427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00BF7-11F8-AE44-A029-18F6EC42653F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6620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C00BF7-11F8-AE44-A029-18F6EC42653F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2000505000000020004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35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C00BF7-11F8-AE44-A029-18F6EC42653F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2000505000000020004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18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00BF7-11F8-AE44-A029-18F6EC42653F}" type="slidenum">
              <a:rPr lang="it-IT" smtClean="0"/>
              <a:pPr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8150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40207-7E4A-896E-0514-A990694D0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6F435A-9D0E-A47B-6600-30A110037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97BA7C-5733-8AC6-8738-7CEBA71D4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F997F-F083-6EE6-A86C-360AC68BF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00BF7-11F8-AE44-A029-18F6EC42653F}" type="slidenum">
              <a:rPr lang="it-IT" smtClean="0"/>
              <a:pPr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363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documento - immag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FFA37BF-B693-18A2-3FF9-38E1B0C3B6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olo 4">
            <a:extLst>
              <a:ext uri="{FF2B5EF4-FFF2-40B4-BE49-F238E27FC236}">
                <a16:creationId xmlns:a16="http://schemas.microsoft.com/office/drawing/2014/main" id="{94948318-395C-4E44-92BD-ABC912432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201" y="2264839"/>
            <a:ext cx="6852681" cy="1807713"/>
          </a:xfrm>
        </p:spPr>
        <p:txBody>
          <a:bodyPr lIns="0" tIns="0" rIns="0" bIns="0" anchor="b" anchorCtr="0">
            <a:noAutofit/>
          </a:bodyPr>
          <a:lstStyle>
            <a:lvl1pPr>
              <a:defRPr lang="it-IT" sz="3600" b="0" i="0" kern="1200" cap="none" spc="100" baseline="0" dirty="0">
                <a:solidFill>
                  <a:schemeClr val="bg1"/>
                </a:solidFill>
                <a:latin typeface="Montserrat ExtraBold" panose="00000900000000000000" pitchFamily="2" charset="0"/>
                <a:ea typeface="Lutech" pitchFamily="2" charset="-128"/>
                <a:cs typeface="Lutech" pitchFamily="2" charset="-128"/>
              </a:defRPr>
            </a:lvl1pPr>
          </a:lstStyle>
          <a:p>
            <a:r>
              <a:rPr lang="it-IT" dirty="0"/>
              <a:t>Titolo </a:t>
            </a:r>
            <a:br>
              <a:rPr lang="it-IT" dirty="0"/>
            </a:br>
            <a:r>
              <a:rPr lang="it-IT" dirty="0"/>
              <a:t>documento</a:t>
            </a:r>
            <a:br>
              <a:rPr lang="it-IT" dirty="0"/>
            </a:br>
            <a:r>
              <a:rPr lang="it-IT" dirty="0"/>
              <a:t>copertina ufficiale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3266D88B-76FE-BF46-8719-0CAF7E02EE1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46375" y="4277224"/>
            <a:ext cx="6850732" cy="1218141"/>
          </a:xfrm>
        </p:spPr>
        <p:txBody>
          <a:bodyPr>
            <a:normAutofit/>
          </a:bodyPr>
          <a:lstStyle>
            <a:lvl1pPr>
              <a:defRPr sz="1800" spc="100" baseline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Sottotitolo documento</a:t>
            </a: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1BAEFCE1-DE7D-7D48-B4B0-045EA1C1DE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375" y="6139891"/>
            <a:ext cx="5389563" cy="312982"/>
          </a:xfrm>
        </p:spPr>
        <p:txBody>
          <a:bodyPr anchor="b" anchorCtr="0">
            <a:normAutofit/>
          </a:bodyPr>
          <a:lstStyle>
            <a:lvl1pPr>
              <a:defRPr sz="1200" b="1" spc="50" baseline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inserire data</a:t>
            </a:r>
          </a:p>
        </p:txBody>
      </p:sp>
      <p:pic>
        <p:nvPicPr>
          <p:cNvPr id="11" name="Segnaposto contenuto 3">
            <a:extLst>
              <a:ext uri="{FF2B5EF4-FFF2-40B4-BE49-F238E27FC236}">
                <a16:creationId xmlns:a16="http://schemas.microsoft.com/office/drawing/2014/main" id="{17C53896-13CC-C403-EA79-E2AAA2FDCC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9706" y="639429"/>
            <a:ext cx="2983411" cy="7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642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Titolo 2 righ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088C6944-4634-4044-017D-C5F6AD8157ED}"/>
              </a:ext>
            </a:extLst>
          </p:cNvPr>
          <p:cNvSpPr/>
          <p:nvPr userDrawn="1"/>
        </p:nvSpPr>
        <p:spPr>
          <a:xfrm>
            <a:off x="7266039" y="0"/>
            <a:ext cx="4925961" cy="6858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469B3EAD-2340-2945-A2FA-32F9216418F8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2AA6869-4499-7EFA-D37F-BFE33D27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3" y="519613"/>
            <a:ext cx="11080839" cy="486000"/>
          </a:xfrm>
        </p:spPr>
        <p:txBody>
          <a:bodyPr anchor="t" anchorCtr="0">
            <a:noAutofit/>
          </a:bodyPr>
          <a:lstStyle>
            <a:lvl1pPr>
              <a:defRPr sz="3200" b="0" cap="none" spc="-150" baseline="0">
                <a:latin typeface="Montserrat ExtraBold" panose="00000900000000000000" pitchFamily="50" charset="0"/>
              </a:defRPr>
            </a:lvl1pPr>
          </a:lstStyle>
          <a:p>
            <a:endParaRPr lang="it-IT"/>
          </a:p>
        </p:txBody>
      </p:sp>
      <p:sp>
        <p:nvSpPr>
          <p:cNvPr id="12" name="Segnaposto piè di pagina 15">
            <a:extLst>
              <a:ext uri="{FF2B5EF4-FFF2-40B4-BE49-F238E27FC236}">
                <a16:creationId xmlns:a16="http://schemas.microsoft.com/office/drawing/2014/main" id="{1A26AD95-6F71-D14D-501D-64617C31E714}"/>
              </a:ext>
            </a:extLst>
          </p:cNvPr>
          <p:cNvSpPr txBox="1">
            <a:spLocks/>
          </p:cNvSpPr>
          <p:nvPr userDrawn="1"/>
        </p:nvSpPr>
        <p:spPr>
          <a:xfrm>
            <a:off x="9691183" y="6445361"/>
            <a:ext cx="1857807" cy="210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pc="100" dirty="0">
                <a:latin typeface="Montserrat" panose="02000505000000020004" pitchFamily="2" charset="77"/>
              </a:rPr>
              <a:t>Confidential</a:t>
            </a:r>
            <a:r>
              <a:rPr lang="it-IT" spc="100" baseline="0" dirty="0">
                <a:latin typeface="Montserrat" panose="02000505000000020004" pitchFamily="2" charset="77"/>
              </a:rPr>
              <a:t> </a:t>
            </a:r>
            <a:r>
              <a:rPr lang="it-IT" spc="100" dirty="0">
                <a:latin typeface="Montserrat" panose="02000505000000020004" pitchFamily="2" charset="77"/>
              </a:rPr>
              <a:t>Lutech©2023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0C6FA4DB-EDDB-959F-CD59-C1C5DA746A4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3849" y="1304925"/>
            <a:ext cx="11072214" cy="4752975"/>
          </a:xfrm>
        </p:spPr>
        <p:txBody>
          <a:bodyPr lIns="0" tIns="0" rIns="0" bIns="0" spcCol="360000"/>
          <a:lstStyle>
            <a:lvl1pPr>
              <a:defRPr/>
            </a:lvl1pPr>
          </a:lstStyle>
          <a:p>
            <a:pPr lvl="0"/>
            <a:r>
              <a:rPr lang="en-US"/>
              <a:t>Fare </a:t>
            </a:r>
            <a:r>
              <a:rPr lang="en-US" err="1"/>
              <a:t>clic</a:t>
            </a:r>
            <a:r>
              <a:rPr lang="en-US"/>
              <a:t> per </a:t>
            </a:r>
            <a:r>
              <a:rPr lang="en-US" err="1"/>
              <a:t>inserire</a:t>
            </a:r>
            <a:r>
              <a:rPr lang="en-US"/>
              <a:t> </a:t>
            </a:r>
            <a:r>
              <a:rPr lang="en-US" err="1"/>
              <a:t>testo</a:t>
            </a:r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29C76184-4F80-5426-19D5-8643483DF4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990" y="6394944"/>
            <a:ext cx="431043" cy="265740"/>
          </a:xfrm>
          <a:prstGeom prst="rect">
            <a:avLst/>
          </a:prstGeom>
        </p:spPr>
      </p:pic>
      <p:sp>
        <p:nvSpPr>
          <p:cNvPr id="10" name="Segnaposto testo 12">
            <a:extLst>
              <a:ext uri="{FF2B5EF4-FFF2-40B4-BE49-F238E27FC236}">
                <a16:creationId xmlns:a16="http://schemas.microsoft.com/office/drawing/2014/main" id="{55B1D606-C1AA-12B5-72E9-ACFE827BC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223" y="198164"/>
            <a:ext cx="11080840" cy="288925"/>
          </a:xfrm>
        </p:spPr>
        <p:txBody>
          <a:bodyPr/>
          <a:lstStyle>
            <a:lvl1pPr>
              <a:defRPr>
                <a:solidFill>
                  <a:srgbClr val="C00036"/>
                </a:solidFill>
                <a:latin typeface="Montserrat SemiBold" panose="00000700000000000000" pitchFamily="50" charset="0"/>
              </a:defRPr>
            </a:lvl1pPr>
          </a:lstStyle>
          <a:p>
            <a:pPr lvl="0"/>
            <a:r>
              <a:rPr lang="it-IT"/>
              <a:t>TITOLO OCCHIELLO (PER TITOLI LUNGHI O SEZIONE)</a:t>
            </a:r>
          </a:p>
        </p:txBody>
      </p:sp>
    </p:spTree>
    <p:extLst>
      <p:ext uri="{BB962C8B-B14F-4D97-AF65-F5344CB8AC3E}">
        <p14:creationId xmlns:p14="http://schemas.microsoft.com/office/powerpoint/2010/main" val="2718888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sto + Titolo 2 righ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321FA706-F0C4-AC75-1292-500E3E86A9D4}"/>
              </a:ext>
            </a:extLst>
          </p:cNvPr>
          <p:cNvSpPr/>
          <p:nvPr userDrawn="1"/>
        </p:nvSpPr>
        <p:spPr>
          <a:xfrm>
            <a:off x="0" y="1304925"/>
            <a:ext cx="4925961" cy="5553075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469B3EAD-2340-2945-A2FA-32F9216418F8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AB75E54-FFFA-4A69-ED15-C1EF625B2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3" y="519613"/>
            <a:ext cx="11080839" cy="486000"/>
          </a:xfrm>
        </p:spPr>
        <p:txBody>
          <a:bodyPr anchor="t" anchorCtr="0">
            <a:noAutofit/>
          </a:bodyPr>
          <a:lstStyle>
            <a:lvl1pPr>
              <a:defRPr sz="3200" b="0" cap="none" spc="-150" baseline="0">
                <a:latin typeface="Montserrat ExtraBold" panose="00000900000000000000" pitchFamily="50" charset="0"/>
              </a:defRPr>
            </a:lvl1pPr>
          </a:lstStyle>
          <a:p>
            <a:endParaRPr lang="it-IT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1E724DF3-486E-B809-BA22-883DB2BDDF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3849" y="1304925"/>
            <a:ext cx="11072214" cy="4752975"/>
          </a:xfrm>
        </p:spPr>
        <p:txBody>
          <a:bodyPr lIns="0" tIns="0" rIns="0" bIns="0" spcCol="360000"/>
          <a:lstStyle>
            <a:lvl1pPr>
              <a:defRPr/>
            </a:lvl1pPr>
          </a:lstStyle>
          <a:p>
            <a:pPr lvl="0"/>
            <a:r>
              <a:rPr lang="en-US"/>
              <a:t>Fare </a:t>
            </a:r>
            <a:r>
              <a:rPr lang="en-US" err="1"/>
              <a:t>clic</a:t>
            </a:r>
            <a:r>
              <a:rPr lang="en-US"/>
              <a:t> per </a:t>
            </a:r>
            <a:r>
              <a:rPr lang="en-US" err="1"/>
              <a:t>inserire</a:t>
            </a:r>
            <a:r>
              <a:rPr lang="en-US"/>
              <a:t> </a:t>
            </a:r>
            <a:r>
              <a:rPr lang="en-US" err="1"/>
              <a:t>testo</a:t>
            </a:r>
            <a:endParaRPr lang="it-IT"/>
          </a:p>
        </p:txBody>
      </p:sp>
      <p:sp>
        <p:nvSpPr>
          <p:cNvPr id="8" name="Segnaposto testo 12">
            <a:extLst>
              <a:ext uri="{FF2B5EF4-FFF2-40B4-BE49-F238E27FC236}">
                <a16:creationId xmlns:a16="http://schemas.microsoft.com/office/drawing/2014/main" id="{44084AFD-769A-1F39-3E3A-11800C1DD4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223" y="198164"/>
            <a:ext cx="11080840" cy="288925"/>
          </a:xfrm>
        </p:spPr>
        <p:txBody>
          <a:bodyPr/>
          <a:lstStyle>
            <a:lvl1pPr>
              <a:defRPr>
                <a:solidFill>
                  <a:srgbClr val="C00036"/>
                </a:solidFill>
                <a:latin typeface="Montserrat SemiBold" panose="00000700000000000000" pitchFamily="50" charset="0"/>
              </a:defRPr>
            </a:lvl1pPr>
          </a:lstStyle>
          <a:p>
            <a:pPr lvl="0"/>
            <a:r>
              <a:rPr lang="it-IT"/>
              <a:t>TITOLO OCCHIELLO (PER TITOLI LUNGHI O SEZIONE)</a:t>
            </a:r>
          </a:p>
        </p:txBody>
      </p:sp>
    </p:spTree>
    <p:extLst>
      <p:ext uri="{BB962C8B-B14F-4D97-AF65-F5344CB8AC3E}">
        <p14:creationId xmlns:p14="http://schemas.microsoft.com/office/powerpoint/2010/main" val="2773435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E0E8A92-8389-F245-9A69-3F50C95BDD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9762" y="1091462"/>
            <a:ext cx="7712238" cy="4984362"/>
          </a:xfrm>
          <a:prstGeom prst="rect">
            <a:avLst/>
          </a:prstGeom>
          <a:noFill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B63558C-620E-6C41-8629-4B915540D3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475" y="2744787"/>
            <a:ext cx="5304138" cy="1044575"/>
          </a:xfrm>
        </p:spPr>
        <p:txBody>
          <a:bodyPr lIns="0" tIns="0" rIns="0" bIns="0" anchor="ctr" anchorCtr="0">
            <a:noAutofit/>
          </a:bodyPr>
          <a:lstStyle>
            <a:lvl1pPr>
              <a:defRPr lang="it-IT" sz="3600" b="0" i="0" kern="1200" cap="none" spc="-150" baseline="0" dirty="0">
                <a:solidFill>
                  <a:schemeClr val="tx1"/>
                </a:solidFill>
                <a:latin typeface="Montserrat ExtraBold" panose="00000900000000000000" pitchFamily="50" charset="0"/>
                <a:ea typeface="+mj-ea"/>
                <a:cs typeface="+mj-cs"/>
              </a:defRPr>
            </a:lvl1pPr>
          </a:lstStyle>
          <a:p>
            <a:r>
              <a:rPr lang="it-IT"/>
              <a:t>Agenda</a:t>
            </a:r>
          </a:p>
        </p:txBody>
      </p:sp>
      <p:sp>
        <p:nvSpPr>
          <p:cNvPr id="17" name="Segnaposto numero diapositiva 21">
            <a:extLst>
              <a:ext uri="{FF2B5EF4-FFF2-40B4-BE49-F238E27FC236}">
                <a16:creationId xmlns:a16="http://schemas.microsoft.com/office/drawing/2014/main" id="{BD02DAFA-0911-1E45-B21A-7CF52B4D3A59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D052DC-B25E-764B-8C6B-5763CACC5FC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75388" y="476248"/>
            <a:ext cx="5304137" cy="5581653"/>
          </a:xfrm>
        </p:spPr>
        <p:txBody>
          <a:bodyPr lIns="0" tIns="0" rIns="0" bIns="0" spcCol="360000" anchor="ctr" anchorCtr="0"/>
          <a:lstStyle>
            <a:lvl1pPr>
              <a:defRPr/>
            </a:lvl1pPr>
          </a:lstStyle>
          <a:p>
            <a:pPr lvl="0"/>
            <a:r>
              <a:rPr lang="en-US"/>
              <a:t>Fare </a:t>
            </a:r>
            <a:r>
              <a:rPr lang="en-US" err="1"/>
              <a:t>clic</a:t>
            </a:r>
            <a:r>
              <a:rPr lang="en-US"/>
              <a:t> per </a:t>
            </a:r>
            <a:r>
              <a:rPr lang="en-US" err="1"/>
              <a:t>inserire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titoli</a:t>
            </a:r>
            <a:r>
              <a:rPr lang="en-US"/>
              <a:t> </a:t>
            </a:r>
            <a:r>
              <a:rPr lang="en-US" err="1"/>
              <a:t>dell’agenda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28C955B-6286-1E10-2F16-81F963A4B927}"/>
              </a:ext>
            </a:extLst>
          </p:cNvPr>
          <p:cNvSpPr/>
          <p:nvPr userDrawn="1"/>
        </p:nvSpPr>
        <p:spPr>
          <a:xfrm>
            <a:off x="0" y="476248"/>
            <a:ext cx="519238" cy="615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3281857-2E8C-0B49-C170-FF8BFD6965E1}"/>
              </a:ext>
            </a:extLst>
          </p:cNvPr>
          <p:cNvSpPr/>
          <p:nvPr userDrawn="1"/>
        </p:nvSpPr>
        <p:spPr>
          <a:xfrm flipH="1">
            <a:off x="-1887" y="3024073"/>
            <a:ext cx="214604" cy="486000"/>
          </a:xfrm>
          <a:prstGeom prst="rect">
            <a:avLst/>
          </a:prstGeom>
          <a:solidFill>
            <a:srgbClr val="C0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16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571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notic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6B03047F-E20B-EB40-9173-72E0A94B75CD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>
                <a:solidFill>
                  <a:schemeClr val="bg1"/>
                </a:solidFill>
              </a:rPr>
              <a:pPr/>
              <a:t>‹N›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7DA717B-FC25-3D49-8114-C6C13D17F8D2}"/>
              </a:ext>
            </a:extLst>
          </p:cNvPr>
          <p:cNvSpPr txBox="1"/>
          <p:nvPr userDrawn="1"/>
        </p:nvSpPr>
        <p:spPr>
          <a:xfrm>
            <a:off x="-194840" y="3180131"/>
            <a:ext cx="5364162" cy="10445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it-IT" sz="3600" b="0" i="0" kern="1200" cap="none" spc="-150" baseline="0">
                <a:solidFill>
                  <a:schemeClr val="bg1"/>
                </a:solidFill>
                <a:latin typeface="Montserrat ExtraBold" panose="00000900000000000000" pitchFamily="50" charset="0"/>
                <a:ea typeface="+mj-ea"/>
                <a:cs typeface="+mj-cs"/>
              </a:rPr>
              <a:t>CONFIDENTIALITY NOTICE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B6FEA20-0611-A944-BB0D-158569062DAD}"/>
              </a:ext>
            </a:extLst>
          </p:cNvPr>
          <p:cNvSpPr txBox="1"/>
          <p:nvPr userDrawn="1"/>
        </p:nvSpPr>
        <p:spPr>
          <a:xfrm>
            <a:off x="5564611" y="929057"/>
            <a:ext cx="5397414" cy="5581650"/>
          </a:xfrm>
          <a:prstGeom prst="rect">
            <a:avLst/>
          </a:prstGeom>
          <a:noFill/>
        </p:spPr>
        <p:txBody>
          <a:bodyPr wrap="square" lIns="0" tIns="0" rIns="0" bIns="0" numCol="1" spcCol="360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it-IT" sz="800">
                <a:solidFill>
                  <a:schemeClr val="bg1"/>
                </a:solidFill>
                <a:latin typeface="Montserrat" panose="02000505000000020004" pitchFamily="2" charset="77"/>
              </a:rPr>
              <a:t>Le informazioni, i dati e le immagini contenuti in questo documento sono strettamente confidenziali e riservati, di esclusiva proprietà di Lutech.</a:t>
            </a:r>
          </a:p>
          <a:p>
            <a:pPr>
              <a:lnSpc>
                <a:spcPct val="150000"/>
              </a:lnSpc>
            </a:pPr>
            <a:r>
              <a:rPr lang="it-IT" sz="800">
                <a:solidFill>
                  <a:schemeClr val="bg1"/>
                </a:solidFill>
                <a:latin typeface="Montserrat" panose="02000505000000020004" pitchFamily="2" charset="77"/>
              </a:rPr>
              <a:t>Sono disponibili esclusivamente per persone o società a cui è stato direttamente consegnato il documento e non sono divulgabili a terzi senza il consenso scritto dell’Ufficio Comunicazione di </a:t>
            </a:r>
            <a:r>
              <a:rPr lang="it-IT" sz="800" err="1">
                <a:solidFill>
                  <a:schemeClr val="bg1"/>
                </a:solidFill>
                <a:latin typeface="Montserrat" panose="02000505000000020004" pitchFamily="2" charset="77"/>
              </a:rPr>
              <a:t>Lutech</a:t>
            </a:r>
            <a:r>
              <a:rPr lang="it-IT" sz="800">
                <a:solidFill>
                  <a:schemeClr val="bg1"/>
                </a:solidFill>
                <a:latin typeface="Montserrat" panose="02000505000000020004" pitchFamily="2" charset="77"/>
              </a:rPr>
              <a:t>, che può essere contattato all’indirizzo </a:t>
            </a:r>
            <a:r>
              <a:rPr lang="it-IT" sz="800" u="sng" err="1">
                <a:solidFill>
                  <a:schemeClr val="bg1"/>
                </a:solidFill>
                <a:latin typeface="Montserrat" panose="02000505000000020004" pitchFamily="2" charset="77"/>
              </a:rPr>
              <a:t>comunicazione@lutech.it</a:t>
            </a:r>
            <a:r>
              <a:rPr lang="it-IT" sz="800">
                <a:solidFill>
                  <a:schemeClr val="bg1"/>
                </a:solidFill>
                <a:latin typeface="Montserrat" panose="02000505000000020004" pitchFamily="2" charset="7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it-IT" sz="800">
                <a:solidFill>
                  <a:schemeClr val="bg1"/>
                </a:solidFill>
                <a:latin typeface="Montserrat" panose="02000505000000020004" pitchFamily="2" charset="77"/>
              </a:rPr>
              <a:t>I loghi di terze parti (es. partner, clienti, ecc.) sono da considerarsi indicativi.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179B94A-A6F6-3D1D-BE7A-5B5128224B80}"/>
              </a:ext>
            </a:extLst>
          </p:cNvPr>
          <p:cNvSpPr/>
          <p:nvPr userDrawn="1"/>
        </p:nvSpPr>
        <p:spPr>
          <a:xfrm rot="5400000" flipH="1">
            <a:off x="-37499" y="534645"/>
            <a:ext cx="594230" cy="51923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E81B44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1416B4C-E6A8-71D9-83DA-49B122279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9761" y="1099196"/>
            <a:ext cx="7712240" cy="499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55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E91E9BD-3F16-8DBD-2F3B-4464623D50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4870C4-A47B-5248-9954-92395F36815F}"/>
              </a:ext>
            </a:extLst>
          </p:cNvPr>
          <p:cNvSpPr txBox="1"/>
          <p:nvPr userDrawn="1"/>
        </p:nvSpPr>
        <p:spPr>
          <a:xfrm>
            <a:off x="867601" y="4402489"/>
            <a:ext cx="1241645" cy="1217075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noAutofit/>
          </a:bodyPr>
          <a:lstStyle/>
          <a:p>
            <a:pPr>
              <a:lnSpc>
                <a:spcPts val="1400"/>
              </a:lnSpc>
            </a:pPr>
            <a:r>
              <a:rPr lang="it-IT" sz="1000" b="1">
                <a:solidFill>
                  <a:schemeClr val="bg1"/>
                </a:solidFill>
                <a:latin typeface="Montserrat" panose="02000505000000020004" pitchFamily="2" charset="77"/>
              </a:rPr>
              <a:t>Milano</a:t>
            </a:r>
          </a:p>
          <a:p>
            <a:pPr>
              <a:lnSpc>
                <a:spcPts val="1400"/>
              </a:lnSpc>
            </a:pPr>
            <a:r>
              <a:rPr lang="it-IT" sz="1000" b="1">
                <a:solidFill>
                  <a:schemeClr val="bg1"/>
                </a:solidFill>
                <a:latin typeface="Montserrat" panose="02000505000000020004" pitchFamily="2" charset="77"/>
              </a:rPr>
              <a:t>Roma</a:t>
            </a:r>
          </a:p>
          <a:p>
            <a:pPr>
              <a:lnSpc>
                <a:spcPts val="1400"/>
              </a:lnSpc>
            </a:pPr>
            <a:r>
              <a:rPr lang="it-IT" sz="1000" b="1">
                <a:solidFill>
                  <a:schemeClr val="bg1"/>
                </a:solidFill>
                <a:latin typeface="Montserrat" panose="02000505000000020004" pitchFamily="2" charset="77"/>
              </a:rPr>
              <a:t>Bologna</a:t>
            </a:r>
          </a:p>
          <a:p>
            <a:pPr>
              <a:lnSpc>
                <a:spcPts val="1400"/>
              </a:lnSpc>
            </a:pPr>
            <a:r>
              <a:rPr lang="it-IT" sz="1000" b="1">
                <a:solidFill>
                  <a:schemeClr val="bg1"/>
                </a:solidFill>
                <a:latin typeface="Montserrat" panose="02000505000000020004" pitchFamily="2" charset="77"/>
              </a:rPr>
              <a:t>Napoli</a:t>
            </a:r>
          </a:p>
          <a:p>
            <a:pPr>
              <a:lnSpc>
                <a:spcPts val="1400"/>
              </a:lnSpc>
            </a:pPr>
            <a:r>
              <a:rPr lang="it-IT" sz="1000" b="1">
                <a:solidFill>
                  <a:schemeClr val="bg1"/>
                </a:solidFill>
                <a:latin typeface="Montserrat" panose="02000505000000020004" pitchFamily="2" charset="77"/>
              </a:rPr>
              <a:t>Bari</a:t>
            </a:r>
          </a:p>
          <a:p>
            <a:pPr>
              <a:lnSpc>
                <a:spcPts val="1400"/>
              </a:lnSpc>
            </a:pPr>
            <a:r>
              <a:rPr lang="it-IT" sz="1000" b="1">
                <a:solidFill>
                  <a:schemeClr val="bg1"/>
                </a:solidFill>
                <a:latin typeface="Montserrat" panose="02000505000000020004" pitchFamily="2" charset="77"/>
              </a:rPr>
              <a:t>Cosenza</a:t>
            </a:r>
          </a:p>
          <a:p>
            <a:pPr>
              <a:lnSpc>
                <a:spcPts val="1400"/>
              </a:lnSpc>
            </a:pPr>
            <a:endParaRPr lang="it-IT" sz="1000" b="1">
              <a:solidFill>
                <a:schemeClr val="bg1"/>
              </a:solidFill>
              <a:latin typeface="Montserrat" panose="02000505000000020004" pitchFamily="2" charset="77"/>
            </a:endParaRPr>
          </a:p>
        </p:txBody>
      </p:sp>
      <p:sp>
        <p:nvSpPr>
          <p:cNvPr id="3" name="Rettangolo 2"/>
          <p:cNvSpPr/>
          <p:nvPr userDrawn="1"/>
        </p:nvSpPr>
        <p:spPr>
          <a:xfrm>
            <a:off x="867601" y="5734076"/>
            <a:ext cx="2153154" cy="271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400"/>
              </a:lnSpc>
            </a:pPr>
            <a:r>
              <a:rPr lang="it-IT" sz="1400" b="1" spc="100" baseline="0">
                <a:solidFill>
                  <a:schemeClr val="bg1"/>
                </a:solidFill>
                <a:latin typeface="Montserrat" panose="02000505000000020004" pitchFamily="2" charset="77"/>
              </a:rPr>
              <a:t>www.lutech.group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425F03F-281E-016D-9A9B-93FB1450DD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9761" y="1099196"/>
            <a:ext cx="7712240" cy="4994554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D77259-059E-2A1F-19DA-A89813DF52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60" y="641972"/>
            <a:ext cx="3819721" cy="91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86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0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469B3EAD-2340-2945-A2FA-32F9216418F8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EDF7C08-FDFE-4E47-9B79-2A3FD186E65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15938" y="1304925"/>
            <a:ext cx="11160125" cy="4752975"/>
          </a:xfrm>
        </p:spPr>
        <p:txBody>
          <a:bodyPr lIns="0" tIns="0" rIns="0" bIns="0" spcCol="360000"/>
          <a:lstStyle>
            <a:lvl1pPr>
              <a:defRPr/>
            </a:lvl1pPr>
          </a:lstStyle>
          <a:p>
            <a:pPr lvl="0"/>
            <a:r>
              <a:rPr lang="en-US"/>
              <a:t>Fare </a:t>
            </a:r>
            <a:r>
              <a:rPr lang="en-US" err="1"/>
              <a:t>clic</a:t>
            </a:r>
            <a:r>
              <a:rPr lang="en-US"/>
              <a:t> per </a:t>
            </a:r>
            <a:r>
              <a:rPr lang="en-US" err="1"/>
              <a:t>inserire</a:t>
            </a:r>
            <a:r>
              <a:rPr lang="en-US"/>
              <a:t> </a:t>
            </a:r>
            <a:r>
              <a:rPr lang="en-US" err="1"/>
              <a:t>testo</a:t>
            </a:r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D57FA72-2C89-4A48-A0BF-0284BC5F37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9" y="482400"/>
            <a:ext cx="779625" cy="486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CAA80A8B-259B-C148-AAB7-3FEA8283A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66" y="435600"/>
            <a:ext cx="10224490" cy="486000"/>
          </a:xfrm>
        </p:spPr>
        <p:txBody>
          <a:bodyPr anchor="t" anchorCtr="0">
            <a:noAutofit/>
          </a:bodyPr>
          <a:lstStyle>
            <a:lvl1pPr>
              <a:defRPr sz="3200" b="0" cap="none">
                <a:latin typeface="Montserrat SemiBold" panose="00000700000000000000" pitchFamily="2" charset="0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7692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469B3EAD-2340-2945-A2FA-32F9216418F8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D57FA72-2C89-4A48-A0BF-0284BC5F37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9" y="482400"/>
            <a:ext cx="779625" cy="486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CAA80A8B-259B-C148-AAB7-3FEA8283A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66" y="435600"/>
            <a:ext cx="10224490" cy="486000"/>
          </a:xfrm>
        </p:spPr>
        <p:txBody>
          <a:bodyPr anchor="t" anchorCtr="0">
            <a:noAutofit/>
          </a:bodyPr>
          <a:lstStyle>
            <a:lvl1pPr>
              <a:defRPr/>
            </a:lvl1pPr>
          </a:lstStyle>
          <a:p>
            <a:r>
              <a:rPr lang="it-IT"/>
              <a:t>Titolo diapositiva</a:t>
            </a:r>
          </a:p>
        </p:txBody>
      </p:sp>
      <p:graphicFrame>
        <p:nvGraphicFramePr>
          <p:cNvPr id="58" name="Group 2037">
            <a:extLst>
              <a:ext uri="{FF2B5EF4-FFF2-40B4-BE49-F238E27FC236}">
                <a16:creationId xmlns:a16="http://schemas.microsoft.com/office/drawing/2014/main" id="{4BBC080C-0B11-3F4C-82F0-0E30960E6D4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31936598"/>
              </p:ext>
            </p:extLst>
          </p:nvPr>
        </p:nvGraphicFramePr>
        <p:xfrm>
          <a:off x="543895" y="1304926"/>
          <a:ext cx="11120659" cy="4300688"/>
        </p:xfrm>
        <a:graphic>
          <a:graphicData uri="http://schemas.openxmlformats.org/drawingml/2006/table">
            <a:tbl>
              <a:tblPr/>
              <a:tblGrid>
                <a:gridCol w="2402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1488796958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2839248432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2131049022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1773475336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1232650760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4082932726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1957136093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13504279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4071560674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3187427841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1704179121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3315164099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2868374410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1795136953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4120794187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3452078674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3876520309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2381993956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665395530"/>
                    </a:ext>
                  </a:extLst>
                </a:gridCol>
                <a:gridCol w="249096">
                  <a:extLst>
                    <a:ext uri="{9D8B030D-6E8A-4147-A177-3AD203B41FA5}">
                      <a16:colId xmlns:a16="http://schemas.microsoft.com/office/drawing/2014/main" val="4069131682"/>
                    </a:ext>
                  </a:extLst>
                </a:gridCol>
                <a:gridCol w="2511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1158">
                  <a:extLst>
                    <a:ext uri="{9D8B030D-6E8A-4147-A177-3AD203B41FA5}">
                      <a16:colId xmlns:a16="http://schemas.microsoft.com/office/drawing/2014/main" val="3000346051"/>
                    </a:ext>
                  </a:extLst>
                </a:gridCol>
                <a:gridCol w="251159">
                  <a:extLst>
                    <a:ext uri="{9D8B030D-6E8A-4147-A177-3AD203B41FA5}">
                      <a16:colId xmlns:a16="http://schemas.microsoft.com/office/drawing/2014/main" val="2572412862"/>
                    </a:ext>
                  </a:extLst>
                </a:gridCol>
                <a:gridCol w="251158">
                  <a:extLst>
                    <a:ext uri="{9D8B030D-6E8A-4147-A177-3AD203B41FA5}">
                      <a16:colId xmlns:a16="http://schemas.microsoft.com/office/drawing/2014/main" val="3788213307"/>
                    </a:ext>
                  </a:extLst>
                </a:gridCol>
                <a:gridCol w="251159">
                  <a:extLst>
                    <a:ext uri="{9D8B030D-6E8A-4147-A177-3AD203B41FA5}">
                      <a16:colId xmlns:a16="http://schemas.microsoft.com/office/drawing/2014/main" val="499040791"/>
                    </a:ext>
                  </a:extLst>
                </a:gridCol>
                <a:gridCol w="2470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7035">
                  <a:extLst>
                    <a:ext uri="{9D8B030D-6E8A-4147-A177-3AD203B41FA5}">
                      <a16:colId xmlns:a16="http://schemas.microsoft.com/office/drawing/2014/main" val="4142763918"/>
                    </a:ext>
                  </a:extLst>
                </a:gridCol>
                <a:gridCol w="247034">
                  <a:extLst>
                    <a:ext uri="{9D8B030D-6E8A-4147-A177-3AD203B41FA5}">
                      <a16:colId xmlns:a16="http://schemas.microsoft.com/office/drawing/2014/main" val="3395830354"/>
                    </a:ext>
                  </a:extLst>
                </a:gridCol>
                <a:gridCol w="247035">
                  <a:extLst>
                    <a:ext uri="{9D8B030D-6E8A-4147-A177-3AD203B41FA5}">
                      <a16:colId xmlns:a16="http://schemas.microsoft.com/office/drawing/2014/main" val="630036663"/>
                    </a:ext>
                  </a:extLst>
                </a:gridCol>
                <a:gridCol w="247034">
                  <a:extLst>
                    <a:ext uri="{9D8B030D-6E8A-4147-A177-3AD203B41FA5}">
                      <a16:colId xmlns:a16="http://schemas.microsoft.com/office/drawing/2014/main" val="1349923491"/>
                    </a:ext>
                  </a:extLst>
                </a:gridCol>
              </a:tblGrid>
              <a:tr h="211371">
                <a:tc rowSpan="2"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7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M</a:t>
                      </a:r>
                    </a:p>
                  </a:txBody>
                  <a:tcPr marL="63500" marR="64800" marT="0" marB="0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T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W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T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F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M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T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W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T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F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M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T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W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T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F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M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T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W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T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F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M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T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W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T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F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M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T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W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T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F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M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T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W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T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GB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77"/>
                          <a:cs typeface="Arial" charset="0"/>
                        </a:rPr>
                        <a:t>F</a:t>
                      </a:r>
                    </a:p>
                  </a:txBody>
                  <a:tcPr marL="63500" marR="648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3453674"/>
                  </a:ext>
                </a:extLst>
              </a:tr>
              <a:tr h="557044"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108000" marR="72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571"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108000" marR="72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571"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108000" marR="72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571"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108000" marR="72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7044"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108000" marR="72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8571"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108000" marR="72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574"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108000" marR="72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953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en-GB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Montserrat" panose="02000505000000020004" pitchFamily="2" charset="77"/>
                        <a:ea typeface="+mn-ea"/>
                        <a:cs typeface="Arial" charset="0"/>
                      </a:endParaRPr>
                    </a:p>
                  </a:txBody>
                  <a:tcPr marL="63500" marR="64800" marT="0" marB="0" anchor="ctr" horzOverflow="overflow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5" name="Segnaposto testo 2">
            <a:extLst>
              <a:ext uri="{FF2B5EF4-FFF2-40B4-BE49-F238E27FC236}">
                <a16:creationId xmlns:a16="http://schemas.microsoft.com/office/drawing/2014/main" id="{1E532FD5-0291-1446-8CCD-08594FC803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4951" y="5907278"/>
            <a:ext cx="2239436" cy="179447"/>
          </a:xfrm>
        </p:spPr>
        <p:txBody>
          <a:bodyPr lIns="72000" anchor="ctr" anchorCtr="0">
            <a:noAutofit/>
          </a:bodyPr>
          <a:lstStyle>
            <a:lvl1pPr>
              <a:defRPr sz="800"/>
            </a:lvl1pPr>
          </a:lstStyle>
          <a:p>
            <a:r>
              <a:rPr lang="it-IT"/>
              <a:t>Voce legenda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D84359D2-D371-F64F-8AD0-B3DA20B75079}"/>
              </a:ext>
            </a:extLst>
          </p:cNvPr>
          <p:cNvSpPr txBox="1"/>
          <p:nvPr userDrawn="1"/>
        </p:nvSpPr>
        <p:spPr>
          <a:xfrm>
            <a:off x="527512" y="5878454"/>
            <a:ext cx="548730" cy="179446"/>
          </a:xfrm>
          <a:prstGeom prst="rect">
            <a:avLst/>
          </a:prstGeom>
          <a:noFill/>
        </p:spPr>
        <p:txBody>
          <a:bodyPr wrap="square" lIns="0" tIns="0" rIns="0" bIns="0" numCol="1" spcCol="360000" rtlCol="0" anchor="b">
            <a:noAutofit/>
          </a:bodyPr>
          <a:lstStyle/>
          <a:p>
            <a:pPr>
              <a:lnSpc>
                <a:spcPct val="150000"/>
              </a:lnSpc>
            </a:pPr>
            <a:r>
              <a:rPr lang="it-IT" sz="800" b="1" i="1">
                <a:solidFill>
                  <a:schemeClr val="accent6"/>
                </a:solidFill>
                <a:latin typeface="Montserrat" panose="02000505000000020004" pitchFamily="2" charset="77"/>
              </a:rPr>
              <a:t>Legenda</a:t>
            </a:r>
          </a:p>
        </p:txBody>
      </p:sp>
      <p:sp>
        <p:nvSpPr>
          <p:cNvPr id="82" name="Segnaposto testo 2">
            <a:extLst>
              <a:ext uri="{FF2B5EF4-FFF2-40B4-BE49-F238E27FC236}">
                <a16:creationId xmlns:a16="http://schemas.microsoft.com/office/drawing/2014/main" id="{1C916C4B-12B5-4D40-8661-813034314F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88224" y="5907278"/>
            <a:ext cx="2239436" cy="179447"/>
          </a:xfrm>
        </p:spPr>
        <p:txBody>
          <a:bodyPr lIns="72000" anchor="ctr" anchorCtr="0">
            <a:noAutofit/>
          </a:bodyPr>
          <a:lstStyle>
            <a:lvl1pPr>
              <a:defRPr sz="800"/>
            </a:lvl1pPr>
          </a:lstStyle>
          <a:p>
            <a:r>
              <a:rPr lang="it-IT"/>
              <a:t>Voce legenda</a:t>
            </a:r>
          </a:p>
        </p:txBody>
      </p:sp>
      <p:sp>
        <p:nvSpPr>
          <p:cNvPr id="85" name="Segnaposto testo 2">
            <a:extLst>
              <a:ext uri="{FF2B5EF4-FFF2-40B4-BE49-F238E27FC236}">
                <a16:creationId xmlns:a16="http://schemas.microsoft.com/office/drawing/2014/main" id="{54480EBD-4301-EE42-9E14-FB45D71D7F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1497" y="5907278"/>
            <a:ext cx="2239436" cy="179447"/>
          </a:xfrm>
        </p:spPr>
        <p:txBody>
          <a:bodyPr lIns="72000" anchor="ctr" anchorCtr="0">
            <a:noAutofit/>
          </a:bodyPr>
          <a:lstStyle>
            <a:lvl1pPr>
              <a:defRPr sz="800"/>
            </a:lvl1pPr>
          </a:lstStyle>
          <a:p>
            <a:r>
              <a:rPr lang="it-IT"/>
              <a:t>Voce legenda</a:t>
            </a:r>
          </a:p>
        </p:txBody>
      </p:sp>
      <p:sp>
        <p:nvSpPr>
          <p:cNvPr id="32" name="Segnaposto testo 31">
            <a:extLst>
              <a:ext uri="{FF2B5EF4-FFF2-40B4-BE49-F238E27FC236}">
                <a16:creationId xmlns:a16="http://schemas.microsoft.com/office/drawing/2014/main" id="{B973A190-2069-A645-939F-9AFC0E103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50" y="1722438"/>
            <a:ext cx="2422525" cy="547687"/>
          </a:xfrm>
        </p:spPr>
        <p:txBody>
          <a:bodyPr lIns="180000" rIns="180000" anchor="ctr" anchorCtr="0">
            <a:no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inserire titolo riga</a:t>
            </a:r>
          </a:p>
        </p:txBody>
      </p:sp>
      <p:sp>
        <p:nvSpPr>
          <p:cNvPr id="87" name="Segnaposto testo 31">
            <a:extLst>
              <a:ext uri="{FF2B5EF4-FFF2-40B4-BE49-F238E27FC236}">
                <a16:creationId xmlns:a16="http://schemas.microsoft.com/office/drawing/2014/main" id="{4DC0399E-CE08-E54E-AB31-155D7F93B9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050" y="2283010"/>
            <a:ext cx="2422525" cy="547687"/>
          </a:xfrm>
        </p:spPr>
        <p:txBody>
          <a:bodyPr lIns="180000" rIns="180000" anchor="ctr" anchorCtr="0">
            <a:no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inserire titolo riga</a:t>
            </a:r>
          </a:p>
        </p:txBody>
      </p:sp>
      <p:sp>
        <p:nvSpPr>
          <p:cNvPr id="88" name="Segnaposto testo 31">
            <a:extLst>
              <a:ext uri="{FF2B5EF4-FFF2-40B4-BE49-F238E27FC236}">
                <a16:creationId xmlns:a16="http://schemas.microsoft.com/office/drawing/2014/main" id="{55A0DDF5-02E0-1F44-890F-E7D9B69615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050" y="2843582"/>
            <a:ext cx="2422525" cy="547687"/>
          </a:xfrm>
        </p:spPr>
        <p:txBody>
          <a:bodyPr lIns="180000" rIns="180000" anchor="ctr" anchorCtr="0">
            <a:no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inserire titolo riga</a:t>
            </a:r>
          </a:p>
        </p:txBody>
      </p:sp>
      <p:sp>
        <p:nvSpPr>
          <p:cNvPr id="89" name="Segnaposto testo 31">
            <a:extLst>
              <a:ext uri="{FF2B5EF4-FFF2-40B4-BE49-F238E27FC236}">
                <a16:creationId xmlns:a16="http://schemas.microsoft.com/office/drawing/2014/main" id="{5D9D4757-A847-A045-BCDD-D7931929C1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050" y="3404154"/>
            <a:ext cx="2422525" cy="547687"/>
          </a:xfrm>
        </p:spPr>
        <p:txBody>
          <a:bodyPr lIns="180000" rIns="180000" anchor="ctr" anchorCtr="0">
            <a:no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inserire titolo riga</a:t>
            </a:r>
          </a:p>
        </p:txBody>
      </p:sp>
      <p:sp>
        <p:nvSpPr>
          <p:cNvPr id="90" name="Segnaposto testo 31">
            <a:extLst>
              <a:ext uri="{FF2B5EF4-FFF2-40B4-BE49-F238E27FC236}">
                <a16:creationId xmlns:a16="http://schemas.microsoft.com/office/drawing/2014/main" id="{293F7693-D282-E948-805F-3CE9C7830A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7050" y="3964726"/>
            <a:ext cx="2422525" cy="547687"/>
          </a:xfrm>
        </p:spPr>
        <p:txBody>
          <a:bodyPr lIns="180000" rIns="180000" anchor="ctr" anchorCtr="0">
            <a:no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inserire titolo riga</a:t>
            </a:r>
          </a:p>
        </p:txBody>
      </p:sp>
      <p:sp>
        <p:nvSpPr>
          <p:cNvPr id="91" name="Segnaposto testo 31">
            <a:extLst>
              <a:ext uri="{FF2B5EF4-FFF2-40B4-BE49-F238E27FC236}">
                <a16:creationId xmlns:a16="http://schemas.microsoft.com/office/drawing/2014/main" id="{8D071E09-13A4-DA4B-AA37-5A88D8AFD2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7050" y="4525298"/>
            <a:ext cx="2422525" cy="547687"/>
          </a:xfrm>
        </p:spPr>
        <p:txBody>
          <a:bodyPr lIns="180000" rIns="180000" anchor="ctr" anchorCtr="0">
            <a:no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inserire titolo riga</a:t>
            </a:r>
          </a:p>
        </p:txBody>
      </p:sp>
      <p:sp>
        <p:nvSpPr>
          <p:cNvPr id="92" name="Segnaposto testo 31">
            <a:extLst>
              <a:ext uri="{FF2B5EF4-FFF2-40B4-BE49-F238E27FC236}">
                <a16:creationId xmlns:a16="http://schemas.microsoft.com/office/drawing/2014/main" id="{DAB89484-E94F-BD40-8A2F-105D2925B2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7050" y="5085871"/>
            <a:ext cx="2422525" cy="498954"/>
          </a:xfrm>
        </p:spPr>
        <p:txBody>
          <a:bodyPr lIns="180000" rIns="180000" anchor="ctr" anchorCtr="0">
            <a:no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inserire titolo riga</a:t>
            </a:r>
          </a:p>
        </p:txBody>
      </p:sp>
      <p:sp>
        <p:nvSpPr>
          <p:cNvPr id="99" name="Segnaposto testo 33">
            <a:extLst>
              <a:ext uri="{FF2B5EF4-FFF2-40B4-BE49-F238E27FC236}">
                <a16:creationId xmlns:a16="http://schemas.microsoft.com/office/drawing/2014/main" id="{401521DB-642D-B847-AA0F-014BF57E0C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49575" y="1252386"/>
            <a:ext cx="1237414" cy="227853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000" b="1">
                <a:solidFill>
                  <a:schemeClr val="accent6"/>
                </a:solidFill>
              </a:defRPr>
            </a:lvl1pPr>
          </a:lstStyle>
          <a:p>
            <a:r>
              <a:rPr lang="it-IT"/>
              <a:t>Fare clic per inserire data</a:t>
            </a:r>
          </a:p>
        </p:txBody>
      </p:sp>
      <p:sp>
        <p:nvSpPr>
          <p:cNvPr id="100" name="Segnaposto testo 33">
            <a:extLst>
              <a:ext uri="{FF2B5EF4-FFF2-40B4-BE49-F238E27FC236}">
                <a16:creationId xmlns:a16="http://schemas.microsoft.com/office/drawing/2014/main" id="{C3699CB8-100C-AD45-95E9-2AF5AD5550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7108" y="1252386"/>
            <a:ext cx="1237414" cy="227853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000" b="1">
                <a:solidFill>
                  <a:schemeClr val="accent6"/>
                </a:solidFill>
              </a:defRPr>
            </a:lvl1pPr>
          </a:lstStyle>
          <a:p>
            <a:r>
              <a:rPr lang="it-IT"/>
              <a:t>Fare clic per inserire data</a:t>
            </a:r>
          </a:p>
        </p:txBody>
      </p:sp>
      <p:sp>
        <p:nvSpPr>
          <p:cNvPr id="101" name="Segnaposto testo 33">
            <a:extLst>
              <a:ext uri="{FF2B5EF4-FFF2-40B4-BE49-F238E27FC236}">
                <a16:creationId xmlns:a16="http://schemas.microsoft.com/office/drawing/2014/main" id="{37221355-D5E3-6B42-94A0-98D438055D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8392" y="1252386"/>
            <a:ext cx="1237414" cy="227853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000" b="1">
                <a:solidFill>
                  <a:schemeClr val="accent6"/>
                </a:solidFill>
              </a:defRPr>
            </a:lvl1pPr>
          </a:lstStyle>
          <a:p>
            <a:r>
              <a:rPr lang="it-IT"/>
              <a:t>Fare clic per inserire data</a:t>
            </a:r>
          </a:p>
        </p:txBody>
      </p:sp>
      <p:sp>
        <p:nvSpPr>
          <p:cNvPr id="102" name="Segnaposto testo 33">
            <a:extLst>
              <a:ext uri="{FF2B5EF4-FFF2-40B4-BE49-F238E27FC236}">
                <a16:creationId xmlns:a16="http://schemas.microsoft.com/office/drawing/2014/main" id="{D42D87F1-6630-2B49-9FCB-68AF7E9A0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82800" y="1252386"/>
            <a:ext cx="1237414" cy="227853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000" b="1">
                <a:solidFill>
                  <a:schemeClr val="accent6"/>
                </a:solidFill>
              </a:defRPr>
            </a:lvl1pPr>
          </a:lstStyle>
          <a:p>
            <a:r>
              <a:rPr lang="it-IT"/>
              <a:t>Fare clic per inserire data</a:t>
            </a:r>
          </a:p>
        </p:txBody>
      </p:sp>
      <p:sp>
        <p:nvSpPr>
          <p:cNvPr id="103" name="Segnaposto testo 33">
            <a:extLst>
              <a:ext uri="{FF2B5EF4-FFF2-40B4-BE49-F238E27FC236}">
                <a16:creationId xmlns:a16="http://schemas.microsoft.com/office/drawing/2014/main" id="{AEB06B0C-8EDF-F64B-83C8-D86FD02D14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27209" y="1252386"/>
            <a:ext cx="1237414" cy="227853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000" b="1">
                <a:solidFill>
                  <a:schemeClr val="accent6"/>
                </a:solidFill>
              </a:defRPr>
            </a:lvl1pPr>
          </a:lstStyle>
          <a:p>
            <a:r>
              <a:rPr lang="it-IT"/>
              <a:t>Fare clic per inserire data</a:t>
            </a:r>
          </a:p>
        </p:txBody>
      </p:sp>
      <p:sp>
        <p:nvSpPr>
          <p:cNvPr id="104" name="Segnaposto testo 33">
            <a:extLst>
              <a:ext uri="{FF2B5EF4-FFF2-40B4-BE49-F238E27FC236}">
                <a16:creationId xmlns:a16="http://schemas.microsoft.com/office/drawing/2014/main" id="{242DC416-2F82-9C42-9741-E7DE514FDD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78493" y="1252386"/>
            <a:ext cx="1237414" cy="227853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000" b="1">
                <a:solidFill>
                  <a:schemeClr val="accent6"/>
                </a:solidFill>
              </a:defRPr>
            </a:lvl1pPr>
          </a:lstStyle>
          <a:p>
            <a:r>
              <a:rPr lang="it-IT"/>
              <a:t>Fare clic per inserire data</a:t>
            </a:r>
          </a:p>
        </p:txBody>
      </p:sp>
      <p:sp>
        <p:nvSpPr>
          <p:cNvPr id="105" name="Segnaposto testo 33">
            <a:extLst>
              <a:ext uri="{FF2B5EF4-FFF2-40B4-BE49-F238E27FC236}">
                <a16:creationId xmlns:a16="http://schemas.microsoft.com/office/drawing/2014/main" id="{E461060D-D1DD-7E43-83C4-4D8C2540950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429777" y="1252386"/>
            <a:ext cx="1237414" cy="227853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000" b="1">
                <a:solidFill>
                  <a:schemeClr val="accent6"/>
                </a:solidFill>
              </a:defRPr>
            </a:lvl1pPr>
          </a:lstStyle>
          <a:p>
            <a:r>
              <a:rPr lang="it-IT"/>
              <a:t>Fare clic per inserire data</a:t>
            </a:r>
          </a:p>
        </p:txBody>
      </p:sp>
      <p:sp>
        <p:nvSpPr>
          <p:cNvPr id="106" name="Segnaposto testo 2">
            <a:extLst>
              <a:ext uri="{FF2B5EF4-FFF2-40B4-BE49-F238E27FC236}">
                <a16:creationId xmlns:a16="http://schemas.microsoft.com/office/drawing/2014/main" id="{0949882A-1D2F-654F-8A7F-A9B21535FA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21678" y="5907278"/>
            <a:ext cx="2239436" cy="179447"/>
          </a:xfrm>
        </p:spPr>
        <p:txBody>
          <a:bodyPr lIns="72000" anchor="ctr" anchorCtr="0">
            <a:noAutofit/>
          </a:bodyPr>
          <a:lstStyle>
            <a:lvl1pPr>
              <a:defRPr sz="800"/>
            </a:lvl1pPr>
          </a:lstStyle>
          <a:p>
            <a:r>
              <a:rPr lang="it-IT"/>
              <a:t>Voce legenda</a:t>
            </a:r>
          </a:p>
        </p:txBody>
      </p:sp>
    </p:spTree>
    <p:extLst>
      <p:ext uri="{BB962C8B-B14F-4D97-AF65-F5344CB8AC3E}">
        <p14:creationId xmlns:p14="http://schemas.microsoft.com/office/powerpoint/2010/main" val="3597889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identiality notic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D0128CB-7156-D847-A2E7-6A68C502FA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284" y="477901"/>
            <a:ext cx="9038028" cy="5580000"/>
          </a:xfrm>
          <a:prstGeom prst="rect">
            <a:avLst/>
          </a:prstGeom>
        </p:spPr>
      </p:pic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6B03047F-E20B-EB40-9173-72E0A94B75CD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>
                <a:solidFill>
                  <a:schemeClr val="bg1"/>
                </a:solidFill>
              </a:rPr>
              <a:pPr/>
              <a:t>‹N›</a:t>
            </a:fld>
            <a:endParaRPr lang="it-IT">
              <a:solidFill>
                <a:schemeClr val="bg1"/>
              </a:solidFill>
            </a:endParaRPr>
          </a:p>
        </p:txBody>
      </p:sp>
      <p:sp>
        <p:nvSpPr>
          <p:cNvPr id="7" name="Segnaposto piè di pagina 15">
            <a:extLst>
              <a:ext uri="{FF2B5EF4-FFF2-40B4-BE49-F238E27FC236}">
                <a16:creationId xmlns:a16="http://schemas.microsoft.com/office/drawing/2014/main" id="{F50DC569-5242-3840-A634-F4B354E8678F}"/>
              </a:ext>
            </a:extLst>
          </p:cNvPr>
          <p:cNvSpPr txBox="1">
            <a:spLocks/>
          </p:cNvSpPr>
          <p:nvPr userDrawn="1"/>
        </p:nvSpPr>
        <p:spPr>
          <a:xfrm>
            <a:off x="7561263" y="6385294"/>
            <a:ext cx="4114800" cy="123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pc="100" dirty="0">
                <a:solidFill>
                  <a:schemeClr val="accent6"/>
                </a:solidFill>
                <a:latin typeface="Montserrat" panose="02000505000000020004" pitchFamily="2" charset="77"/>
              </a:rPr>
              <a:t>Confidential  •  Lutech ©2023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7DA717B-FC25-3D49-8114-C6C13D17F8D2}"/>
              </a:ext>
            </a:extLst>
          </p:cNvPr>
          <p:cNvSpPr txBox="1"/>
          <p:nvPr userDrawn="1"/>
        </p:nvSpPr>
        <p:spPr>
          <a:xfrm>
            <a:off x="524251" y="2727325"/>
            <a:ext cx="5364162" cy="10445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it-IT" sz="3600" b="0" i="0" cap="all" spc="100" baseline="0">
                <a:solidFill>
                  <a:schemeClr val="bg1"/>
                </a:solidFill>
                <a:latin typeface="Montserrat Light" pitchFamily="2" charset="77"/>
              </a:rPr>
              <a:t>CONFID</a:t>
            </a:r>
            <a:r>
              <a:rPr lang="it-IT" sz="3600" b="0" i="0" cap="all" spc="100" baseline="0">
                <a:solidFill>
                  <a:schemeClr val="bg1"/>
                </a:solidFill>
                <a:latin typeface="Montserrat Light" pitchFamily="2" charset="77"/>
                <a:ea typeface="Lutech-ppt" charset="0"/>
                <a:cs typeface="Lutech-ppt" charset="0"/>
              </a:rPr>
              <a:t>E</a:t>
            </a:r>
            <a:r>
              <a:rPr lang="it-IT" sz="3600" b="0" i="0" cap="all" spc="100" baseline="0">
                <a:solidFill>
                  <a:schemeClr val="bg1"/>
                </a:solidFill>
                <a:latin typeface="Montserrat Light" pitchFamily="2" charset="77"/>
              </a:rPr>
              <a:t>NTI</a:t>
            </a:r>
            <a:r>
              <a:rPr lang="it-IT" sz="3600" b="0" i="0" cap="all" spc="100" baseline="0">
                <a:solidFill>
                  <a:schemeClr val="bg1"/>
                </a:solidFill>
                <a:latin typeface="Montserrat Light" pitchFamily="2" charset="77"/>
                <a:ea typeface="Lutech-ppt" charset="0"/>
                <a:cs typeface="Lutech-ppt" charset="0"/>
              </a:rPr>
              <a:t>A</a:t>
            </a:r>
            <a:r>
              <a:rPr lang="it-IT" sz="3600" b="0" i="0" cap="all" spc="100" baseline="0">
                <a:solidFill>
                  <a:schemeClr val="bg1"/>
                </a:solidFill>
                <a:latin typeface="Montserrat Light" pitchFamily="2" charset="77"/>
              </a:rPr>
              <a:t>LITY NOTIC</a:t>
            </a:r>
            <a:r>
              <a:rPr lang="it-IT" sz="3600" b="0" i="0" cap="all" spc="100" baseline="0">
                <a:solidFill>
                  <a:schemeClr val="bg1"/>
                </a:solidFill>
                <a:latin typeface="Montserrat Light" pitchFamily="2" charset="77"/>
                <a:ea typeface="Lutech-ppt" charset="0"/>
                <a:cs typeface="Lutech-ppt" charset="0"/>
              </a:rPr>
              <a:t>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B6FEA20-0611-A944-BB0D-158569062DAD}"/>
              </a:ext>
            </a:extLst>
          </p:cNvPr>
          <p:cNvSpPr txBox="1"/>
          <p:nvPr userDrawn="1"/>
        </p:nvSpPr>
        <p:spPr>
          <a:xfrm>
            <a:off x="6283702" y="476251"/>
            <a:ext cx="5397414" cy="5581650"/>
          </a:xfrm>
          <a:prstGeom prst="rect">
            <a:avLst/>
          </a:prstGeom>
          <a:noFill/>
        </p:spPr>
        <p:txBody>
          <a:bodyPr wrap="square" lIns="0" tIns="0" rIns="0" bIns="0" numCol="1" spcCol="360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it-IT" sz="800">
                <a:solidFill>
                  <a:schemeClr val="bg1"/>
                </a:solidFill>
                <a:latin typeface="Montserrat" panose="02000505000000020004" pitchFamily="2" charset="77"/>
              </a:rPr>
              <a:t>Le informazioni, i dati e le immagini contenuti in questo documento sono strettamente confidenziali e riservati, di esclusiva proprietà di </a:t>
            </a:r>
            <a:r>
              <a:rPr lang="it-IT" sz="800" err="1">
                <a:solidFill>
                  <a:schemeClr val="bg1"/>
                </a:solidFill>
                <a:latin typeface="Montserrat" panose="02000505000000020004" pitchFamily="2" charset="77"/>
              </a:rPr>
              <a:t>Lutech</a:t>
            </a:r>
            <a:r>
              <a:rPr lang="it-IT" sz="800">
                <a:solidFill>
                  <a:schemeClr val="bg1"/>
                </a:solidFill>
                <a:latin typeface="Montserrat" panose="02000505000000020004" pitchFamily="2" charset="7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it-IT" sz="800">
                <a:solidFill>
                  <a:schemeClr val="bg1"/>
                </a:solidFill>
                <a:latin typeface="Montserrat" panose="02000505000000020004" pitchFamily="2" charset="77"/>
              </a:rPr>
              <a:t>Sono disponibili esclusivamente per persone o società a cui è stato direttamente consegnato il documento e non sono divulgabili a terzi senza il consenso scritto dell’Ufficio Comunicazione di </a:t>
            </a:r>
            <a:r>
              <a:rPr lang="it-IT" sz="800" err="1">
                <a:solidFill>
                  <a:schemeClr val="bg1"/>
                </a:solidFill>
                <a:latin typeface="Montserrat" panose="02000505000000020004" pitchFamily="2" charset="77"/>
              </a:rPr>
              <a:t>Lutech</a:t>
            </a:r>
            <a:r>
              <a:rPr lang="it-IT" sz="800">
                <a:solidFill>
                  <a:schemeClr val="bg1"/>
                </a:solidFill>
                <a:latin typeface="Montserrat" panose="02000505000000020004" pitchFamily="2" charset="77"/>
              </a:rPr>
              <a:t>, che può essere contattato all’indirizzo </a:t>
            </a:r>
            <a:r>
              <a:rPr lang="it-IT" sz="800" u="sng" err="1">
                <a:solidFill>
                  <a:schemeClr val="bg1"/>
                </a:solidFill>
                <a:latin typeface="Montserrat" panose="02000505000000020004" pitchFamily="2" charset="77"/>
              </a:rPr>
              <a:t>comunicazione@lutech.it</a:t>
            </a:r>
            <a:r>
              <a:rPr lang="it-IT" sz="800">
                <a:solidFill>
                  <a:schemeClr val="bg1"/>
                </a:solidFill>
                <a:latin typeface="Montserrat" panose="02000505000000020004" pitchFamily="2" charset="7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it-IT" sz="800">
                <a:solidFill>
                  <a:schemeClr val="bg1"/>
                </a:solidFill>
                <a:latin typeface="Montserrat" panose="02000505000000020004" pitchFamily="2" charset="77"/>
              </a:rPr>
              <a:t>I loghi di terze parti (es. partner, clienti, ecc.) sono da considerarsi indicativi.</a:t>
            </a:r>
          </a:p>
        </p:txBody>
      </p:sp>
    </p:spTree>
    <p:extLst>
      <p:ext uri="{BB962C8B-B14F-4D97-AF65-F5344CB8AC3E}">
        <p14:creationId xmlns:p14="http://schemas.microsoft.com/office/powerpoint/2010/main" val="10872829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3D9ED3E2-873C-0245-A149-4A86F93CE9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284" y="477901"/>
            <a:ext cx="9038028" cy="5580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13EA4D1-B874-7849-88C6-2D984F70DB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1" y="2945354"/>
            <a:ext cx="3467096" cy="59957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04870C4-A47B-5248-9954-92395F36815F}"/>
              </a:ext>
            </a:extLst>
          </p:cNvPr>
          <p:cNvSpPr txBox="1"/>
          <p:nvPr userDrawn="1"/>
        </p:nvSpPr>
        <p:spPr>
          <a:xfrm>
            <a:off x="524251" y="3938055"/>
            <a:ext cx="2689029" cy="967860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noAutofit/>
          </a:bodyPr>
          <a:lstStyle/>
          <a:p>
            <a:r>
              <a:rPr lang="it-IT" sz="800">
                <a:solidFill>
                  <a:schemeClr val="bg1"/>
                </a:solidFill>
                <a:latin typeface="Montserrat" panose="02000505000000020004" pitchFamily="2" charset="77"/>
              </a:rPr>
              <a:t>Via Milano, 150</a:t>
            </a:r>
          </a:p>
          <a:p>
            <a:r>
              <a:rPr lang="it-IT" sz="800">
                <a:solidFill>
                  <a:schemeClr val="bg1"/>
                </a:solidFill>
                <a:latin typeface="Montserrat" panose="02000505000000020004" pitchFamily="2" charset="77"/>
              </a:rPr>
              <a:t>20093 Cologno Monzese (MI)</a:t>
            </a:r>
          </a:p>
          <a:p>
            <a:endParaRPr lang="it-IT" sz="800">
              <a:solidFill>
                <a:schemeClr val="bg1"/>
              </a:solidFill>
              <a:latin typeface="Montserrat" panose="02000505000000020004" pitchFamily="2" charset="77"/>
            </a:endParaRPr>
          </a:p>
          <a:p>
            <a:r>
              <a:rPr lang="it-IT" sz="800">
                <a:solidFill>
                  <a:schemeClr val="bg1"/>
                </a:solidFill>
                <a:latin typeface="Montserrat" panose="02000505000000020004" pitchFamily="2" charset="77"/>
              </a:rPr>
              <a:t>Via Mantegna, 4</a:t>
            </a:r>
          </a:p>
          <a:p>
            <a:r>
              <a:rPr lang="it-IT" sz="800">
                <a:solidFill>
                  <a:schemeClr val="bg1"/>
                </a:solidFill>
                <a:latin typeface="Montserrat" panose="02000505000000020004" pitchFamily="2" charset="77"/>
              </a:rPr>
              <a:t>00054 Fiumicino (RM)</a:t>
            </a:r>
            <a:br>
              <a:rPr lang="it-IT" sz="800">
                <a:solidFill>
                  <a:schemeClr val="bg1"/>
                </a:solidFill>
                <a:latin typeface="Montserrat" panose="02000505000000020004" pitchFamily="2" charset="77"/>
              </a:rPr>
            </a:br>
            <a:endParaRPr lang="it-IT" sz="800">
              <a:solidFill>
                <a:schemeClr val="bg1"/>
              </a:solidFill>
              <a:latin typeface="Montserrat" panose="02000505000000020004" pitchFamily="2" charset="77"/>
            </a:endParaRPr>
          </a:p>
          <a:p>
            <a:br>
              <a:rPr lang="it-IT" sz="800">
                <a:solidFill>
                  <a:schemeClr val="bg1"/>
                </a:solidFill>
                <a:latin typeface="Montserrat" panose="02000505000000020004" pitchFamily="2" charset="77"/>
              </a:rPr>
            </a:br>
            <a:r>
              <a:rPr lang="it-IT" sz="800" b="1" spc="100" baseline="0" err="1">
                <a:solidFill>
                  <a:schemeClr val="bg1"/>
                </a:solidFill>
                <a:latin typeface="Montserrat" panose="02000505000000020004" pitchFamily="2" charset="77"/>
              </a:rPr>
              <a:t>www.lutech.group</a:t>
            </a:r>
            <a:endParaRPr lang="it-IT" sz="800" b="1" spc="100" baseline="0">
              <a:solidFill>
                <a:schemeClr val="bg1"/>
              </a:solidFill>
              <a:latin typeface="Montserrat" panose="02000505000000020004" pitchFamily="2" charset="77"/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46FA2046-EA8B-144E-B584-E720F8A6CBDE}"/>
              </a:ext>
            </a:extLst>
          </p:cNvPr>
          <p:cNvGrpSpPr/>
          <p:nvPr userDrawn="1"/>
        </p:nvGrpSpPr>
        <p:grpSpPr>
          <a:xfrm>
            <a:off x="8808507" y="3025394"/>
            <a:ext cx="2858129" cy="468972"/>
            <a:chOff x="8808507" y="3772989"/>
            <a:chExt cx="2858129" cy="468972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0B4E582-AEA6-1F44-9E57-27A09DDFCF65}"/>
                </a:ext>
              </a:extLst>
            </p:cNvPr>
            <p:cNvSpPr txBox="1"/>
            <p:nvPr userDrawn="1"/>
          </p:nvSpPr>
          <p:spPr>
            <a:xfrm>
              <a:off x="8808507" y="3772989"/>
              <a:ext cx="2858129" cy="14512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ts val="1400"/>
                </a:lnSpc>
              </a:pPr>
              <a:r>
                <a:rPr lang="it-IT" sz="1400" b="0" i="0" cap="all" spc="100" baseline="0">
                  <a:solidFill>
                    <a:schemeClr val="bg1"/>
                  </a:solidFill>
                  <a:latin typeface="Lutech" pitchFamily="2" charset="-128"/>
                  <a:ea typeface="Lutech" pitchFamily="2" charset="-128"/>
                  <a:cs typeface="Lutech" pitchFamily="2" charset="-128"/>
                </a:rPr>
                <a:t>TECHNICAL OFFICE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0DBD6DFA-0314-604B-B162-B6C7FFD00274}"/>
                </a:ext>
              </a:extLst>
            </p:cNvPr>
            <p:cNvSpPr txBox="1"/>
            <p:nvPr userDrawn="1"/>
          </p:nvSpPr>
          <p:spPr>
            <a:xfrm>
              <a:off x="8808507" y="4013599"/>
              <a:ext cx="2858129" cy="228362"/>
            </a:xfrm>
            <a:prstGeom prst="rect">
              <a:avLst/>
            </a:prstGeom>
            <a:noFill/>
          </p:spPr>
          <p:txBody>
            <a:bodyPr wrap="square" lIns="0" tIns="0" rIns="0" bIns="0" numCol="1" spcCol="360000" rtlCol="0">
              <a:noAutofit/>
            </a:bodyPr>
            <a:lstStyle/>
            <a:p>
              <a:r>
                <a:rPr lang="it-IT" sz="800">
                  <a:solidFill>
                    <a:schemeClr val="bg1"/>
                  </a:solidFill>
                  <a:latin typeface="Montserrat" panose="00000500000000000000" pitchFamily="2" charset="0"/>
                </a:rPr>
                <a:t>Via Roma, 108</a:t>
              </a:r>
            </a:p>
            <a:p>
              <a:r>
                <a:rPr lang="it-IT" sz="800">
                  <a:solidFill>
                    <a:schemeClr val="bg1"/>
                  </a:solidFill>
                  <a:latin typeface="Montserrat" panose="00000500000000000000" pitchFamily="2" charset="0"/>
                </a:rPr>
                <a:t>20060 Cassina de’ Pecchi (MI)</a:t>
              </a: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43428A62-9A52-D14E-B82F-081A094467AA}"/>
              </a:ext>
            </a:extLst>
          </p:cNvPr>
          <p:cNvGrpSpPr/>
          <p:nvPr userDrawn="1"/>
        </p:nvGrpSpPr>
        <p:grpSpPr>
          <a:xfrm>
            <a:off x="8822575" y="4436943"/>
            <a:ext cx="2866483" cy="468972"/>
            <a:chOff x="8822575" y="4914802"/>
            <a:chExt cx="2866483" cy="468972"/>
          </a:xfrm>
        </p:grpSpPr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7144A6C8-943D-C147-BA23-183F0B8969C3}"/>
                </a:ext>
              </a:extLst>
            </p:cNvPr>
            <p:cNvSpPr txBox="1"/>
            <p:nvPr userDrawn="1"/>
          </p:nvSpPr>
          <p:spPr>
            <a:xfrm>
              <a:off x="8822575" y="4914802"/>
              <a:ext cx="2858129" cy="14512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ts val="1400"/>
                </a:lnSpc>
              </a:pPr>
              <a:r>
                <a:rPr lang="it-IT" sz="1400" b="0" i="0" cap="all" spc="100" baseline="0">
                  <a:solidFill>
                    <a:schemeClr val="bg1"/>
                  </a:solidFill>
                  <a:latin typeface="Lutech" pitchFamily="2" charset="-128"/>
                  <a:ea typeface="Lutech" pitchFamily="2" charset="-128"/>
                  <a:cs typeface="Lutech" pitchFamily="2" charset="-128"/>
                </a:rPr>
                <a:t>LEGAL OFFICE</a:t>
              </a: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EA7374ED-9EE5-084D-9765-0C7F85910C2C}"/>
                </a:ext>
              </a:extLst>
            </p:cNvPr>
            <p:cNvSpPr txBox="1"/>
            <p:nvPr userDrawn="1"/>
          </p:nvSpPr>
          <p:spPr>
            <a:xfrm>
              <a:off x="8830929" y="5155412"/>
              <a:ext cx="2858129" cy="228362"/>
            </a:xfrm>
            <a:prstGeom prst="rect">
              <a:avLst/>
            </a:prstGeom>
            <a:noFill/>
          </p:spPr>
          <p:txBody>
            <a:bodyPr wrap="square" lIns="0" tIns="0" rIns="0" bIns="0" numCol="1" spcCol="360000" rtlCol="0">
              <a:noAutofit/>
            </a:bodyPr>
            <a:lstStyle/>
            <a:p>
              <a:r>
                <a:rPr lang="it-IT" sz="800">
                  <a:solidFill>
                    <a:schemeClr val="bg1"/>
                  </a:solidFill>
                  <a:latin typeface="Montserrat" panose="00000500000000000000" pitchFamily="2" charset="0"/>
                </a:rPr>
                <a:t>Via Dante, 14</a:t>
              </a:r>
            </a:p>
            <a:p>
              <a:r>
                <a:rPr lang="it-IT" sz="800">
                  <a:solidFill>
                    <a:schemeClr val="bg1"/>
                  </a:solidFill>
                  <a:latin typeface="Montserrat" panose="00000500000000000000" pitchFamily="2" charset="0"/>
                </a:rPr>
                <a:t>20121 Milano (MI)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388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0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persona&#10;&#10;Descrizione generata automaticamente">
            <a:extLst>
              <a:ext uri="{FF2B5EF4-FFF2-40B4-BE49-F238E27FC236}">
                <a16:creationId xmlns:a16="http://schemas.microsoft.com/office/drawing/2014/main" id="{C6E17388-3CBE-A0BC-A7BE-0480DCBF03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E7DFC7B3-2E91-5845-A5D4-F7BFF58D74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745614"/>
            <a:ext cx="5400674" cy="1044575"/>
          </a:xfrm>
        </p:spPr>
        <p:txBody>
          <a:bodyPr lIns="0" tIns="0" rIns="0" bIns="0" anchor="ctr" anchorCtr="0">
            <a:noAutofit/>
          </a:bodyPr>
          <a:lstStyle>
            <a:lvl1pPr>
              <a:defRPr sz="4400">
                <a:solidFill>
                  <a:schemeClr val="bg1"/>
                </a:solidFill>
                <a:latin typeface="Montserrat ExtraBold" panose="00000900000000000000" pitchFamily="50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sezione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00C2E4B-85E0-4542-A289-4730F4BEE84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15938" y="4669200"/>
            <a:ext cx="5400675" cy="1152524"/>
          </a:xfrm>
        </p:spPr>
        <p:txBody>
          <a:bodyPr/>
          <a:lstStyle>
            <a:lvl1pPr>
              <a:defRPr spc="100" baseline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Sottotitolo sezione</a:t>
            </a:r>
          </a:p>
        </p:txBody>
      </p:sp>
    </p:spTree>
    <p:extLst>
      <p:ext uri="{BB962C8B-B14F-4D97-AF65-F5344CB8AC3E}">
        <p14:creationId xmlns:p14="http://schemas.microsoft.com/office/powerpoint/2010/main" val="4240136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documento - immagine">
    <p:bg>
      <p:bgPr>
        <a:blipFill dpi="0" rotWithShape="1">
          <a:blip r:embed="rId2">
            <a:alphaModFix amt="98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CasellaDiTesto 1"/>
          <p:cNvSpPr txBox="1"/>
          <p:nvPr userDrawn="1"/>
        </p:nvSpPr>
        <p:spPr>
          <a:xfrm>
            <a:off x="2016023" y="909618"/>
            <a:ext cx="2824918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200" cap="none">
                <a:solidFill>
                  <a:schemeClr val="bg1"/>
                </a:solidFill>
                <a:latin typeface="Lutech" pitchFamily="2" charset="-128"/>
                <a:ea typeface="Lutech" pitchFamily="2" charset="-128"/>
                <a:cs typeface="Lutech" pitchFamily="2" charset="-128"/>
              </a:rPr>
              <a:t>your digital </a:t>
            </a:r>
            <a:r>
              <a:rPr lang="en-US" sz="1200">
                <a:solidFill>
                  <a:schemeClr val="bg1"/>
                </a:solidFill>
                <a:latin typeface="Lutech" pitchFamily="2" charset="-128"/>
                <a:ea typeface="Lutech" pitchFamily="2" charset="-128"/>
                <a:cs typeface="Lutech" pitchFamily="2" charset="-128"/>
              </a:rPr>
              <a:t>E</a:t>
            </a:r>
            <a:r>
              <a:rPr lang="en-US" sz="1200" cap="none">
                <a:solidFill>
                  <a:schemeClr val="bg1"/>
                </a:solidFill>
                <a:latin typeface="Lutech" pitchFamily="2" charset="-128"/>
                <a:ea typeface="Lutech" pitchFamily="2" charset="-128"/>
                <a:cs typeface="Lutech" pitchFamily="2" charset="-128"/>
              </a:rPr>
              <a:t>volution partner.</a:t>
            </a:r>
            <a:endParaRPr lang="en-US" sz="1200">
              <a:solidFill>
                <a:schemeClr val="bg1"/>
              </a:solidFill>
              <a:latin typeface="Lutech" pitchFamily="2" charset="-128"/>
              <a:ea typeface="Lutech" pitchFamily="2" charset="-128"/>
              <a:cs typeface="Lutech" pitchFamily="2" charset="-128"/>
            </a:endParaRPr>
          </a:p>
        </p:txBody>
      </p:sp>
      <p:sp>
        <p:nvSpPr>
          <p:cNvPr id="7" name="Titolo 4">
            <a:extLst>
              <a:ext uri="{FF2B5EF4-FFF2-40B4-BE49-F238E27FC236}">
                <a16:creationId xmlns:a16="http://schemas.microsoft.com/office/drawing/2014/main" id="{94948318-395C-4E44-92BD-ABC912432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201" y="2264839"/>
            <a:ext cx="6852681" cy="1807713"/>
          </a:xfrm>
        </p:spPr>
        <p:txBody>
          <a:bodyPr lIns="0" tIns="0" rIns="0" bIns="0" anchor="b" anchorCtr="0">
            <a:noAutofit/>
          </a:bodyPr>
          <a:lstStyle>
            <a:lvl1pPr>
              <a:defRPr lang="it-IT" sz="3600" b="0" i="0" kern="1200" cap="none" spc="100" baseline="0" dirty="0">
                <a:solidFill>
                  <a:schemeClr val="bg1"/>
                </a:solidFill>
                <a:latin typeface="Montserrat ExtraBold" panose="00000900000000000000" pitchFamily="2" charset="0"/>
                <a:ea typeface="Lutech" pitchFamily="2" charset="-128"/>
                <a:cs typeface="Lutech" pitchFamily="2" charset="-128"/>
              </a:defRPr>
            </a:lvl1pPr>
          </a:lstStyle>
          <a:p>
            <a:r>
              <a:rPr lang="it-IT"/>
              <a:t>Titolo </a:t>
            </a:r>
            <a:br>
              <a:rPr lang="it-IT"/>
            </a:br>
            <a:r>
              <a:rPr lang="it-IT"/>
              <a:t>documento</a:t>
            </a:r>
            <a:br>
              <a:rPr lang="it-IT"/>
            </a:br>
            <a:r>
              <a:rPr lang="it-IT"/>
              <a:t>copertina ufficiale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3266D88B-76FE-BF46-8719-0CAF7E02EE1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46375" y="4277224"/>
            <a:ext cx="6850732" cy="1218141"/>
          </a:xfrm>
        </p:spPr>
        <p:txBody>
          <a:bodyPr/>
          <a:lstStyle>
            <a:lvl1pPr>
              <a:defRPr spc="100" baseline="0">
                <a:solidFill>
                  <a:schemeClr val="bg1"/>
                </a:solidFill>
              </a:defRPr>
            </a:lvl1pPr>
          </a:lstStyle>
          <a:p>
            <a:r>
              <a:rPr lang="it-IT"/>
              <a:t>Sottotitolo documento</a:t>
            </a: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1BAEFCE1-DE7D-7D48-B4B0-045EA1C1DE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375" y="6139891"/>
            <a:ext cx="5389563" cy="312982"/>
          </a:xfrm>
        </p:spPr>
        <p:txBody>
          <a:bodyPr anchor="b" anchorCtr="0">
            <a:normAutofit/>
          </a:bodyPr>
          <a:lstStyle>
            <a:lvl1pPr>
              <a:defRPr sz="1200" b="1" spc="50" baseline="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inserire data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13EA4D1-B874-7849-88C6-2D984F70DB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92" y="498518"/>
            <a:ext cx="2444131" cy="4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50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469B3EAD-2340-2945-A2FA-32F9216418F8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CAA80A8B-259B-C148-AAB7-3FEA8283A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3" y="519613"/>
            <a:ext cx="11080839" cy="486000"/>
          </a:xfrm>
        </p:spPr>
        <p:txBody>
          <a:bodyPr anchor="t" anchorCtr="0">
            <a:noAutofit/>
          </a:bodyPr>
          <a:lstStyle>
            <a:lvl1pPr>
              <a:defRPr lang="it-IT" dirty="0"/>
            </a:lvl1pPr>
          </a:lstStyle>
          <a:p>
            <a:endParaRPr lang="it-IT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97761A0F-65B6-3426-3863-17E52013DD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223" y="198164"/>
            <a:ext cx="11080840" cy="288925"/>
          </a:xfrm>
        </p:spPr>
        <p:txBody>
          <a:bodyPr/>
          <a:lstStyle>
            <a:lvl1pPr>
              <a:defRPr>
                <a:solidFill>
                  <a:srgbClr val="C00036"/>
                </a:solidFill>
                <a:latin typeface="Montserrat SemiBold" panose="00000700000000000000" pitchFamily="50" charset="0"/>
              </a:defRPr>
            </a:lvl1pPr>
          </a:lstStyle>
          <a:p>
            <a:pPr lvl="0"/>
            <a:r>
              <a:rPr lang="it-IT"/>
              <a:t>TITOLO OCCHIELLO (PER TITOLI LUNGHI O SEZIONE)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58ACD4FB-F2D5-A3CB-C6C1-7655B4DA57C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474" y="1304925"/>
            <a:ext cx="11063589" cy="4752975"/>
          </a:xfrm>
        </p:spPr>
        <p:txBody>
          <a:bodyPr lIns="72000" tIns="0" rIns="0" bIns="0" spcCol="360000"/>
          <a:lstStyle>
            <a:lvl1pPr>
              <a:defRPr/>
            </a:lvl1pPr>
          </a:lstStyle>
          <a:p>
            <a:pPr lvl="0"/>
            <a:r>
              <a:rPr lang="en-US"/>
              <a:t>Fare </a:t>
            </a:r>
            <a:r>
              <a:rPr lang="en-US" err="1"/>
              <a:t>clic</a:t>
            </a:r>
            <a:r>
              <a:rPr lang="en-US"/>
              <a:t> per </a:t>
            </a:r>
            <a:r>
              <a:rPr lang="en-US" err="1"/>
              <a:t>inserire</a:t>
            </a:r>
            <a:r>
              <a:rPr lang="en-US"/>
              <a:t> </a:t>
            </a:r>
            <a:r>
              <a:rPr lang="en-US" err="1"/>
              <a:t>testo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26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469B3EAD-2340-2945-A2FA-32F9216418F8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CAA80A8B-259B-C148-AAB7-3FEA8283A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3" y="519613"/>
            <a:ext cx="11080839" cy="486000"/>
          </a:xfrm>
        </p:spPr>
        <p:txBody>
          <a:bodyPr anchor="t" anchorCtr="0">
            <a:noAutofit/>
          </a:bodyPr>
          <a:lstStyle>
            <a:lvl1pPr>
              <a:defRPr lang="it-IT" dirty="0"/>
            </a:lvl1pPr>
          </a:lstStyle>
          <a:p>
            <a:endParaRPr lang="it-IT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97761A0F-65B6-3426-3863-17E52013DD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223" y="995615"/>
            <a:ext cx="11080840" cy="288925"/>
          </a:xfrm>
        </p:spPr>
        <p:txBody>
          <a:bodyPr/>
          <a:lstStyle>
            <a:lvl1pPr>
              <a:defRPr>
                <a:solidFill>
                  <a:srgbClr val="C00036"/>
                </a:solidFill>
                <a:latin typeface="Montserrat SemiBold" panose="00000700000000000000" pitchFamily="50" charset="0"/>
              </a:defRPr>
            </a:lvl1pPr>
          </a:lstStyle>
          <a:p>
            <a:pPr lvl="0"/>
            <a:r>
              <a:rPr lang="it-IT"/>
              <a:t>TITOLO OCCHIELLO (PER TITOLI LUNGHI O SEZIONE)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58ACD4FB-F2D5-A3CB-C6C1-7655B4DA57C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474" y="1481615"/>
            <a:ext cx="11063589" cy="4576285"/>
          </a:xfrm>
        </p:spPr>
        <p:txBody>
          <a:bodyPr lIns="72000" tIns="0" rIns="0" bIns="0" spcCol="360000"/>
          <a:lstStyle>
            <a:lvl1pPr>
              <a:defRPr/>
            </a:lvl1pPr>
          </a:lstStyle>
          <a:p>
            <a:pPr lvl="0"/>
            <a:r>
              <a:rPr lang="en-US"/>
              <a:t>Fare </a:t>
            </a:r>
            <a:r>
              <a:rPr lang="en-US" err="1"/>
              <a:t>clic</a:t>
            </a:r>
            <a:r>
              <a:rPr lang="en-US"/>
              <a:t> per </a:t>
            </a:r>
            <a:r>
              <a:rPr lang="en-US" err="1"/>
              <a:t>inserire</a:t>
            </a:r>
            <a:r>
              <a:rPr lang="en-US"/>
              <a:t> </a:t>
            </a:r>
            <a:r>
              <a:rPr lang="en-US" err="1"/>
              <a:t>testo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15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469B3EAD-2340-2945-A2FA-32F9216418F8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CAA80A8B-259B-C148-AAB7-3FEA8283A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3" y="519613"/>
            <a:ext cx="11080839" cy="486000"/>
          </a:xfrm>
        </p:spPr>
        <p:txBody>
          <a:bodyPr anchor="t" anchorCtr="0">
            <a:noAutofit/>
          </a:bodyPr>
          <a:lstStyle>
            <a:lvl1pPr>
              <a:defRPr lang="it-IT" dirty="0"/>
            </a:lvl1pPr>
          </a:lstStyle>
          <a:p>
            <a:endParaRPr lang="it-IT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58ACD4FB-F2D5-A3CB-C6C1-7655B4DA57C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474" y="1304925"/>
            <a:ext cx="11063589" cy="4752975"/>
          </a:xfrm>
        </p:spPr>
        <p:txBody>
          <a:bodyPr lIns="72000" tIns="0" rIns="0" bIns="0" spcCol="360000"/>
          <a:lstStyle>
            <a:lvl1pPr>
              <a:defRPr/>
            </a:lvl1pPr>
          </a:lstStyle>
          <a:p>
            <a:pPr lvl="0"/>
            <a:r>
              <a:rPr lang="en-US"/>
              <a:t>Fare </a:t>
            </a:r>
            <a:r>
              <a:rPr lang="en-US" err="1"/>
              <a:t>clic</a:t>
            </a:r>
            <a:r>
              <a:rPr lang="en-US"/>
              <a:t> per </a:t>
            </a:r>
            <a:r>
              <a:rPr lang="en-US" err="1"/>
              <a:t>inserire</a:t>
            </a:r>
            <a:r>
              <a:rPr lang="en-US"/>
              <a:t> </a:t>
            </a:r>
            <a:r>
              <a:rPr lang="en-US" err="1"/>
              <a:t>testo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3389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469B3EAD-2340-2945-A2FA-32F9216418F8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DEDE3FEE-7816-AD3C-BA6A-CDB50310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3" y="519613"/>
            <a:ext cx="11080839" cy="486000"/>
          </a:xfrm>
        </p:spPr>
        <p:txBody>
          <a:bodyPr anchor="t" anchorCtr="0">
            <a:noAutofit/>
          </a:bodyPr>
          <a:lstStyle>
            <a:lvl1pPr>
              <a:defRPr sz="3200" b="0" cap="none" spc="-150" baseline="0">
                <a:latin typeface="Montserrat ExtraBold" panose="00000900000000000000" pitchFamily="50" charset="0"/>
              </a:defRPr>
            </a:lvl1pPr>
          </a:lstStyle>
          <a:p>
            <a:endParaRPr lang="it-IT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5E4368A-C51E-2EE6-FE10-BB323F3AD58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474" y="1304925"/>
            <a:ext cx="11063589" cy="4752975"/>
          </a:xfrm>
        </p:spPr>
        <p:txBody>
          <a:bodyPr lIns="0" tIns="0" rIns="0" bIns="0" spcCol="360000"/>
          <a:lstStyle>
            <a:lvl1pPr>
              <a:defRPr/>
            </a:lvl1pPr>
          </a:lstStyle>
          <a:p>
            <a:pPr lvl="0"/>
            <a:r>
              <a:rPr lang="en-US"/>
              <a:t>Fare </a:t>
            </a:r>
            <a:r>
              <a:rPr lang="en-US" err="1"/>
              <a:t>clic</a:t>
            </a:r>
            <a:r>
              <a:rPr lang="en-US"/>
              <a:t> per </a:t>
            </a:r>
            <a:r>
              <a:rPr lang="en-US" err="1"/>
              <a:t>inserire</a:t>
            </a:r>
            <a:r>
              <a:rPr lang="en-US"/>
              <a:t> </a:t>
            </a:r>
            <a:r>
              <a:rPr lang="en-US" err="1"/>
              <a:t>testo</a:t>
            </a:r>
            <a:endParaRPr lang="it-IT"/>
          </a:p>
        </p:txBody>
      </p:sp>
      <p:sp>
        <p:nvSpPr>
          <p:cNvPr id="8" name="Segnaposto testo 12">
            <a:extLst>
              <a:ext uri="{FF2B5EF4-FFF2-40B4-BE49-F238E27FC236}">
                <a16:creationId xmlns:a16="http://schemas.microsoft.com/office/drawing/2014/main" id="{C19796BC-A15B-B9E0-EB55-43171609EB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223" y="198164"/>
            <a:ext cx="11080840" cy="288925"/>
          </a:xfrm>
        </p:spPr>
        <p:txBody>
          <a:bodyPr/>
          <a:lstStyle>
            <a:lvl1pPr>
              <a:defRPr>
                <a:solidFill>
                  <a:srgbClr val="C00036"/>
                </a:solidFill>
                <a:latin typeface="Montserrat SemiBold" panose="00000700000000000000" pitchFamily="50" charset="0"/>
              </a:defRPr>
            </a:lvl1pPr>
          </a:lstStyle>
          <a:p>
            <a:pPr lvl="0"/>
            <a:r>
              <a:rPr lang="it-IT"/>
              <a:t>TITOLO OCCHIELLO (PER TITOLI LUNGHI O SEZIONE)</a:t>
            </a:r>
          </a:p>
        </p:txBody>
      </p:sp>
    </p:spTree>
    <p:extLst>
      <p:ext uri="{BB962C8B-B14F-4D97-AF65-F5344CB8AC3E}">
        <p14:creationId xmlns:p14="http://schemas.microsoft.com/office/powerpoint/2010/main" val="380794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s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85D512F-F1ED-796C-1662-8E4BD3764579}"/>
              </a:ext>
            </a:extLst>
          </p:cNvPr>
          <p:cNvSpPr/>
          <p:nvPr userDrawn="1"/>
        </p:nvSpPr>
        <p:spPr>
          <a:xfrm>
            <a:off x="0" y="1304925"/>
            <a:ext cx="4925961" cy="5553075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469B3EAD-2340-2945-A2FA-32F9216418F8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EDF7C08-FDFE-4E47-9B79-2A3FD186E65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474" y="1304925"/>
            <a:ext cx="11063589" cy="4752975"/>
          </a:xfrm>
        </p:spPr>
        <p:txBody>
          <a:bodyPr lIns="0" tIns="0" rIns="0" bIns="0" spcCol="360000"/>
          <a:lstStyle>
            <a:lvl1pPr>
              <a:defRPr/>
            </a:lvl1pPr>
          </a:lstStyle>
          <a:p>
            <a:pPr lvl="0"/>
            <a:r>
              <a:rPr lang="en-US"/>
              <a:t>Fare </a:t>
            </a:r>
            <a:r>
              <a:rPr lang="en-US" err="1"/>
              <a:t>clic</a:t>
            </a:r>
            <a:r>
              <a:rPr lang="en-US"/>
              <a:t> per </a:t>
            </a:r>
            <a:r>
              <a:rPr lang="en-US" err="1"/>
              <a:t>inserire</a:t>
            </a:r>
            <a:r>
              <a:rPr lang="en-US"/>
              <a:t> </a:t>
            </a:r>
            <a:r>
              <a:rPr lang="en-US" err="1"/>
              <a:t>testo</a:t>
            </a:r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5BA3355E-1419-8790-A2D5-DB703879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3" y="519613"/>
            <a:ext cx="11080839" cy="486000"/>
          </a:xfrm>
        </p:spPr>
        <p:txBody>
          <a:bodyPr anchor="t" anchorCtr="0">
            <a:noAutofit/>
          </a:bodyPr>
          <a:lstStyle>
            <a:lvl1pPr>
              <a:defRPr sz="3200" b="0" cap="none" spc="-150" baseline="0">
                <a:latin typeface="Montserrat ExtraBold" panose="00000900000000000000" pitchFamily="50" charset="0"/>
              </a:defRPr>
            </a:lvl1pPr>
          </a:lstStyle>
          <a:p>
            <a:endParaRPr lang="it-IT"/>
          </a:p>
        </p:txBody>
      </p:sp>
      <p:sp>
        <p:nvSpPr>
          <p:cNvPr id="9" name="Segnaposto testo 12">
            <a:extLst>
              <a:ext uri="{FF2B5EF4-FFF2-40B4-BE49-F238E27FC236}">
                <a16:creationId xmlns:a16="http://schemas.microsoft.com/office/drawing/2014/main" id="{96B2C91A-5119-4A98-543F-2832CD0638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223" y="198164"/>
            <a:ext cx="11080840" cy="288925"/>
          </a:xfrm>
        </p:spPr>
        <p:txBody>
          <a:bodyPr/>
          <a:lstStyle>
            <a:lvl1pPr>
              <a:defRPr>
                <a:solidFill>
                  <a:srgbClr val="C00036"/>
                </a:solidFill>
                <a:latin typeface="Montserrat SemiBold" panose="00000700000000000000" pitchFamily="50" charset="0"/>
              </a:defRPr>
            </a:lvl1pPr>
          </a:lstStyle>
          <a:p>
            <a:pPr lvl="0"/>
            <a:r>
              <a:rPr lang="it-IT"/>
              <a:t>TITOLO OCCHIELLO (PER TITOLI LUNGHI O SEZIONE)</a:t>
            </a:r>
          </a:p>
        </p:txBody>
      </p:sp>
    </p:spTree>
    <p:extLst>
      <p:ext uri="{BB962C8B-B14F-4D97-AF65-F5344CB8AC3E}">
        <p14:creationId xmlns:p14="http://schemas.microsoft.com/office/powerpoint/2010/main" val="2113346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s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9780BFEF-7D0C-5365-344D-14CB03F7799E}"/>
              </a:ext>
            </a:extLst>
          </p:cNvPr>
          <p:cNvSpPr/>
          <p:nvPr userDrawn="1"/>
        </p:nvSpPr>
        <p:spPr>
          <a:xfrm>
            <a:off x="7266039" y="0"/>
            <a:ext cx="4925961" cy="5553075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469B3EAD-2340-2945-A2FA-32F9216418F8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EDF7C08-FDFE-4E47-9B79-2A3FD186E65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475" y="1304925"/>
            <a:ext cx="11063588" cy="4752975"/>
          </a:xfrm>
        </p:spPr>
        <p:txBody>
          <a:bodyPr lIns="0" tIns="0" rIns="0" bIns="0" spcCol="360000"/>
          <a:lstStyle>
            <a:lvl1pPr>
              <a:defRPr/>
            </a:lvl1pPr>
          </a:lstStyle>
          <a:p>
            <a:pPr lvl="0"/>
            <a:r>
              <a:rPr lang="en-US"/>
              <a:t>Fare </a:t>
            </a:r>
            <a:r>
              <a:rPr lang="en-US" err="1"/>
              <a:t>clic</a:t>
            </a:r>
            <a:r>
              <a:rPr lang="en-US"/>
              <a:t> per </a:t>
            </a:r>
            <a:r>
              <a:rPr lang="en-US" err="1"/>
              <a:t>inserire</a:t>
            </a:r>
            <a:r>
              <a:rPr lang="en-US"/>
              <a:t> </a:t>
            </a:r>
            <a:r>
              <a:rPr lang="en-US" err="1"/>
              <a:t>testo</a:t>
            </a:r>
            <a:endParaRPr lang="it-IT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FA9B2553-F913-39F3-C8EF-98A52C91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3" y="519613"/>
            <a:ext cx="11080839" cy="486000"/>
          </a:xfrm>
        </p:spPr>
        <p:txBody>
          <a:bodyPr anchor="t" anchorCtr="0">
            <a:noAutofit/>
          </a:bodyPr>
          <a:lstStyle>
            <a:lvl1pPr>
              <a:defRPr sz="3200" b="0" cap="none" spc="-150" baseline="0">
                <a:latin typeface="Montserrat ExtraBold" panose="00000900000000000000" pitchFamily="50" charset="0"/>
              </a:defRPr>
            </a:lvl1pPr>
          </a:lstStyle>
          <a:p>
            <a:endParaRPr lang="it-IT"/>
          </a:p>
        </p:txBody>
      </p:sp>
      <p:sp>
        <p:nvSpPr>
          <p:cNvPr id="7" name="Segnaposto testo 12">
            <a:extLst>
              <a:ext uri="{FF2B5EF4-FFF2-40B4-BE49-F238E27FC236}">
                <a16:creationId xmlns:a16="http://schemas.microsoft.com/office/drawing/2014/main" id="{3332A4C4-3526-AB52-53C6-08193DB24C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223" y="198164"/>
            <a:ext cx="11080840" cy="288925"/>
          </a:xfrm>
        </p:spPr>
        <p:txBody>
          <a:bodyPr/>
          <a:lstStyle>
            <a:lvl1pPr>
              <a:defRPr>
                <a:solidFill>
                  <a:srgbClr val="C00036"/>
                </a:solidFill>
                <a:latin typeface="Montserrat SemiBold" panose="00000700000000000000" pitchFamily="50" charset="0"/>
              </a:defRPr>
            </a:lvl1pPr>
          </a:lstStyle>
          <a:p>
            <a:pPr lvl="0"/>
            <a:r>
              <a:rPr lang="it-IT"/>
              <a:t>TITOLO OCCHIELLO (PER TITOLI LUNGHI O SEZIONE)</a:t>
            </a:r>
          </a:p>
        </p:txBody>
      </p:sp>
    </p:spTree>
    <p:extLst>
      <p:ext uri="{BB962C8B-B14F-4D97-AF65-F5344CB8AC3E}">
        <p14:creationId xmlns:p14="http://schemas.microsoft.com/office/powerpoint/2010/main" val="464806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s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469B3EAD-2340-2945-A2FA-32F9216418F8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EDF7C08-FDFE-4E47-9B79-2A3FD186E65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3849" y="1304925"/>
            <a:ext cx="11072214" cy="4752975"/>
          </a:xfrm>
        </p:spPr>
        <p:txBody>
          <a:bodyPr lIns="0" tIns="0" rIns="0" bIns="0" spcCol="360000"/>
          <a:lstStyle>
            <a:lvl1pPr>
              <a:defRPr/>
            </a:lvl1pPr>
          </a:lstStyle>
          <a:p>
            <a:pPr lvl="0"/>
            <a:r>
              <a:rPr lang="en-US"/>
              <a:t>Fare </a:t>
            </a:r>
            <a:r>
              <a:rPr lang="en-US" err="1"/>
              <a:t>clic</a:t>
            </a:r>
            <a:r>
              <a:rPr lang="en-US"/>
              <a:t> per </a:t>
            </a:r>
            <a:r>
              <a:rPr lang="en-US" err="1"/>
              <a:t>inserire</a:t>
            </a:r>
            <a:r>
              <a:rPr lang="en-US"/>
              <a:t> </a:t>
            </a:r>
            <a:r>
              <a:rPr lang="en-US" err="1"/>
              <a:t>testo</a:t>
            </a:r>
            <a:endParaRPr lang="it-IT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08FB18E-7AFD-7D4C-EF5D-B1BE1C169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3" y="519613"/>
            <a:ext cx="11080839" cy="486000"/>
          </a:xfrm>
        </p:spPr>
        <p:txBody>
          <a:bodyPr anchor="t" anchorCtr="0">
            <a:noAutofit/>
          </a:bodyPr>
          <a:lstStyle>
            <a:lvl1pPr>
              <a:defRPr sz="3200" b="0" cap="none" spc="-150" baseline="0">
                <a:latin typeface="Montserrat ExtraBold" panose="00000900000000000000" pitchFamily="50" charset="0"/>
              </a:defRPr>
            </a:lvl1pPr>
          </a:lstStyle>
          <a:p>
            <a:endParaRPr lang="it-IT"/>
          </a:p>
        </p:txBody>
      </p:sp>
      <p:sp>
        <p:nvSpPr>
          <p:cNvPr id="7" name="Segnaposto testo 12">
            <a:extLst>
              <a:ext uri="{FF2B5EF4-FFF2-40B4-BE49-F238E27FC236}">
                <a16:creationId xmlns:a16="http://schemas.microsoft.com/office/drawing/2014/main" id="{691ADE24-F3D0-5243-706C-DB431EFEC8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223" y="198164"/>
            <a:ext cx="11080840" cy="288925"/>
          </a:xfrm>
        </p:spPr>
        <p:txBody>
          <a:bodyPr/>
          <a:lstStyle>
            <a:lvl1pPr>
              <a:defRPr>
                <a:solidFill>
                  <a:srgbClr val="C00036"/>
                </a:solidFill>
                <a:latin typeface="Montserrat SemiBold" panose="00000700000000000000" pitchFamily="50" charset="0"/>
              </a:defRPr>
            </a:lvl1pPr>
          </a:lstStyle>
          <a:p>
            <a:pPr lvl="0"/>
            <a:r>
              <a:rPr lang="it-IT"/>
              <a:t>TITOLO OCCHIELLO (PER TITOLI LUNGHI O SEZIONE)</a:t>
            </a:r>
          </a:p>
        </p:txBody>
      </p:sp>
    </p:spTree>
    <p:extLst>
      <p:ext uri="{BB962C8B-B14F-4D97-AF65-F5344CB8AC3E}">
        <p14:creationId xmlns:p14="http://schemas.microsoft.com/office/powerpoint/2010/main" val="272936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itolo 6">
            <a:extLst>
              <a:ext uri="{FF2B5EF4-FFF2-40B4-BE49-F238E27FC236}">
                <a16:creationId xmlns:a16="http://schemas.microsoft.com/office/drawing/2014/main" id="{555E20D9-733D-864A-B29F-24B4643E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01" y="435600"/>
            <a:ext cx="11054961" cy="48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3" name="Segnaposto numero diapositiva 21">
            <a:extLst>
              <a:ext uri="{FF2B5EF4-FFF2-40B4-BE49-F238E27FC236}">
                <a16:creationId xmlns:a16="http://schemas.microsoft.com/office/drawing/2014/main" id="{C19A2F28-5A1C-3E4D-B057-8CC0AD96C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9238" y="6384052"/>
            <a:ext cx="287212" cy="12311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800">
                <a:solidFill>
                  <a:schemeClr val="tx2"/>
                </a:solidFill>
                <a:latin typeface="Montserrat" panose="02000505000000020004" pitchFamily="2" charset="77"/>
              </a:defRPr>
            </a:lvl1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D9B57C-9166-A64E-904F-35B01B5F2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101" y="1304925"/>
            <a:ext cx="11054961" cy="4752976"/>
          </a:xfrm>
          <a:prstGeom prst="rect">
            <a:avLst/>
          </a:prstGeom>
        </p:spPr>
        <p:txBody>
          <a:bodyPr vert="horz" lIns="0" tIns="0" rIns="0" bIns="0" spcCol="36000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egnaposto piè di pagina 15">
            <a:extLst>
              <a:ext uri="{FF2B5EF4-FFF2-40B4-BE49-F238E27FC236}">
                <a16:creationId xmlns:a16="http://schemas.microsoft.com/office/drawing/2014/main" id="{367F2D6B-49CA-AB40-950C-B8FEE7D13B02}"/>
              </a:ext>
            </a:extLst>
          </p:cNvPr>
          <p:cNvSpPr txBox="1">
            <a:spLocks/>
          </p:cNvSpPr>
          <p:nvPr userDrawn="1"/>
        </p:nvSpPr>
        <p:spPr>
          <a:xfrm>
            <a:off x="6576291" y="6445360"/>
            <a:ext cx="4972699" cy="2153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pc="100" dirty="0">
                <a:latin typeface="Montserrat" panose="02000505000000020004" pitchFamily="2" charset="77"/>
              </a:rPr>
              <a:t>MOD-105 v01 </a:t>
            </a:r>
            <a:r>
              <a:rPr lang="it-IT" spc="100">
                <a:latin typeface="Montserrat" panose="02000505000000020004" pitchFamily="2" charset="77"/>
              </a:rPr>
              <a:t>ATP-ATS-ATC del </a:t>
            </a:r>
            <a:r>
              <a:rPr lang="it-IT" spc="100" dirty="0">
                <a:latin typeface="Montserrat" panose="02000505000000020004" pitchFamily="2" charset="77"/>
              </a:rPr>
              <a:t>07/11/2025 - Confidential</a:t>
            </a:r>
            <a:r>
              <a:rPr lang="it-IT" spc="100" baseline="0" dirty="0">
                <a:latin typeface="Montserrat" panose="02000505000000020004" pitchFamily="2" charset="77"/>
              </a:rPr>
              <a:t> </a:t>
            </a:r>
            <a:r>
              <a:rPr lang="it-IT" spc="100" dirty="0">
                <a:latin typeface="Montserrat" panose="02000505000000020004" pitchFamily="2" charset="77"/>
              </a:rPr>
              <a:t>Lutech©2025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D1610D9-D8FA-696E-9F7B-2CD0EE7609BC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990" y="6394944"/>
            <a:ext cx="431043" cy="26574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CA5D8992-06D6-7A92-8C88-DE56391B3AF8}"/>
              </a:ext>
            </a:extLst>
          </p:cNvPr>
          <p:cNvSpPr/>
          <p:nvPr userDrawn="1"/>
        </p:nvSpPr>
        <p:spPr>
          <a:xfrm flipH="1">
            <a:off x="0" y="538275"/>
            <a:ext cx="214604" cy="486000"/>
          </a:xfrm>
          <a:prstGeom prst="rect">
            <a:avLst/>
          </a:prstGeom>
          <a:solidFill>
            <a:srgbClr val="C0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E81B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6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7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50" r:id="rId15"/>
    <p:sldLayoutId id="2147483732" r:id="rId16"/>
    <p:sldLayoutId id="2147483723" r:id="rId17"/>
    <p:sldLayoutId id="2147483724" r:id="rId18"/>
    <p:sldLayoutId id="2147483799" r:id="rId1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it-IT" sz="3200" b="0" i="0" kern="1200" cap="none" spc="-150" baseline="0" dirty="0">
          <a:solidFill>
            <a:schemeClr val="tx1"/>
          </a:solidFill>
          <a:latin typeface="Montserrat ExtraBold" panose="00000900000000000000" pitchFamily="50" charset="0"/>
          <a:ea typeface="+mj-ea"/>
          <a:cs typeface="+mj-cs"/>
        </a:defRPr>
      </a:lvl1pPr>
    </p:titleStyle>
    <p:bodyStyle>
      <a:lvl1pPr marL="0" indent="0" algn="l" defTabSz="360000" rtl="0" eaLnBrk="1" latinLnBrk="0" hangingPunct="1">
        <a:lnSpc>
          <a:spcPct val="150000"/>
        </a:lnSpc>
        <a:spcBef>
          <a:spcPts val="0"/>
        </a:spcBef>
        <a:buClr>
          <a:schemeClr val="tx2"/>
        </a:buClr>
        <a:buFont typeface="Arial" panose="020B0604020202020204" pitchFamily="34" charset="0"/>
        <a:buNone/>
        <a:tabLst>
          <a:tab pos="360000" algn="l"/>
          <a:tab pos="720000" algn="l"/>
          <a:tab pos="1080000" algn="l"/>
          <a:tab pos="1440000" algn="l"/>
          <a:tab pos="1800000" algn="l"/>
          <a:tab pos="2160000" algn="l"/>
          <a:tab pos="2520000" algn="l"/>
        </a:tabLst>
        <a:defRPr sz="1400" kern="1200" baseline="0">
          <a:solidFill>
            <a:schemeClr val="tx1"/>
          </a:solidFill>
          <a:latin typeface="Montserrat" panose="02000505000000020004" pitchFamily="2" charset="77"/>
          <a:ea typeface="+mn-ea"/>
          <a:cs typeface="+mn-cs"/>
        </a:defRPr>
      </a:lvl1pPr>
      <a:lvl2pPr marL="14288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tabLst/>
        <a:defRPr sz="1600" b="0" i="0" kern="1200" cap="all" baseline="0">
          <a:solidFill>
            <a:schemeClr val="tx2"/>
          </a:solidFill>
          <a:latin typeface="Montserrat" panose="02000505000000020004" pitchFamily="2" charset="77"/>
          <a:ea typeface="+mn-ea"/>
          <a:cs typeface="+mn-cs"/>
        </a:defRPr>
      </a:lvl2pPr>
      <a:lvl3pPr marL="14288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400" b="1" kern="1200" cap="all" baseline="0">
          <a:solidFill>
            <a:schemeClr val="tx1"/>
          </a:solidFill>
          <a:latin typeface="Montserrat" panose="02000505000000020004" pitchFamily="2" charset="77"/>
          <a:ea typeface="+mn-ea"/>
          <a:cs typeface="+mn-cs"/>
        </a:defRPr>
      </a:lvl3pPr>
      <a:lvl4pPr marL="312738" indent="-21907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Montserrat" panose="02000505000000020004" pitchFamily="2" charset="77"/>
          <a:ea typeface="+mn-ea"/>
          <a:cs typeface="+mn-cs"/>
        </a:defRPr>
      </a:lvl4pPr>
      <a:lvl5pPr marL="627063" indent="-2365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200" b="0" i="0" kern="1200">
          <a:solidFill>
            <a:schemeClr val="tx1"/>
          </a:solidFill>
          <a:latin typeface="Montserrat" panose="0200050500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A4A3A4"/>
          </p15:clr>
        </p15:guide>
        <p15:guide id="2" pos="3953">
          <p15:clr>
            <a:srgbClr val="A4A3A4"/>
          </p15:clr>
        </p15:guide>
        <p15:guide id="3" pos="3727">
          <p15:clr>
            <a:srgbClr val="A4A3A4"/>
          </p15:clr>
        </p15:guide>
        <p15:guide id="4" pos="5541">
          <p15:clr>
            <a:srgbClr val="A4A3A4"/>
          </p15:clr>
        </p15:guide>
        <p15:guide id="5" pos="7355">
          <p15:clr>
            <a:srgbClr val="A4A3A4"/>
          </p15:clr>
        </p15:guide>
        <p15:guide id="6" pos="2139">
          <p15:clr>
            <a:srgbClr val="A4A3A4"/>
          </p15:clr>
        </p15:guide>
        <p15:guide id="7" pos="325">
          <p15:clr>
            <a:srgbClr val="A4A3A4"/>
          </p15:clr>
        </p15:guide>
        <p15:guide id="8" orient="horz" pos="2047">
          <p15:clr>
            <a:srgbClr val="A4A3A4"/>
          </p15:clr>
        </p15:guide>
        <p15:guide id="9" orient="horz" pos="4020">
          <p15:clr>
            <a:srgbClr val="A4A3A4"/>
          </p15:clr>
        </p15:guide>
        <p15:guide id="10" orient="horz" pos="3816">
          <p15:clr>
            <a:srgbClr val="A4A3A4"/>
          </p15:clr>
        </p15:guide>
        <p15:guide id="11" orient="horz" pos="3090">
          <p15:clr>
            <a:srgbClr val="A4A3A4"/>
          </p15:clr>
        </p15:guide>
        <p15:guide id="12" orient="horz" pos="822">
          <p15:clr>
            <a:srgbClr val="A4A3A4"/>
          </p15:clr>
        </p15:guide>
        <p15:guide id="13" orient="horz" pos="595">
          <p15:clr>
            <a:srgbClr val="A4A3A4"/>
          </p15:clr>
        </p15:guide>
        <p15:guide id="14" orient="horz" pos="30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18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44426" y="1790666"/>
            <a:ext cx="6852681" cy="789272"/>
          </a:xfrm>
        </p:spPr>
        <p:txBody>
          <a:bodyPr/>
          <a:lstStyle/>
          <a:p>
            <a:br>
              <a:rPr lang="en-GB" dirty="0"/>
            </a:b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8BA1-8FEE-0E14-CE17-02F49C4445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497" y="2579938"/>
            <a:ext cx="6850732" cy="2888174"/>
          </a:xfrm>
        </p:spPr>
        <p:txBody>
          <a:bodyPr>
            <a:noAutofit/>
          </a:bodyPr>
          <a:lstStyle/>
          <a:p>
            <a:r>
              <a:rPr lang="en-GB" sz="1200" b="1" dirty="0">
                <a:solidFill>
                  <a:schemeClr val="bg1">
                    <a:lumMod val="85000"/>
                  </a:schemeClr>
                </a:solidFill>
              </a:rPr>
              <a:t>Codice Offerta: </a:t>
            </a:r>
            <a:r>
              <a:rPr lang="en-GB" sz="1200" b="1" dirty="0" err="1"/>
              <a:t>xxxx</a:t>
            </a:r>
            <a:endParaRPr lang="en-GB" sz="1200" b="1" dirty="0"/>
          </a:p>
          <a:p>
            <a:r>
              <a:rPr lang="en-GB" sz="1200" b="1" dirty="0"/>
              <a:t>&lt;</a:t>
            </a:r>
            <a:r>
              <a:rPr lang="en-GB" sz="1200" b="1" dirty="0">
                <a:solidFill>
                  <a:schemeClr val="bg1">
                    <a:lumMod val="85000"/>
                  </a:schemeClr>
                </a:solidFill>
              </a:rPr>
              <a:t>Master Opportunity ID: </a:t>
            </a:r>
            <a:r>
              <a:rPr lang="en-GB" sz="1200" b="1" dirty="0" err="1"/>
              <a:t>xxxx</a:t>
            </a:r>
            <a:r>
              <a:rPr lang="en-GB" sz="1200" b="1" dirty="0"/>
              <a:t>&gt;</a:t>
            </a:r>
          </a:p>
          <a:p>
            <a:r>
              <a:rPr lang="en-GB" sz="1200" b="1" dirty="0">
                <a:solidFill>
                  <a:schemeClr val="bg1">
                    <a:lumMod val="85000"/>
                  </a:schemeClr>
                </a:solidFill>
              </a:rPr>
              <a:t>Site URL</a:t>
            </a:r>
            <a:r>
              <a:rPr lang="en-GB" sz="1200" b="1" dirty="0"/>
              <a:t>: xxxx </a:t>
            </a:r>
          </a:p>
          <a:p>
            <a:r>
              <a:rPr lang="en-GB" sz="1200" b="1" dirty="0">
                <a:solidFill>
                  <a:schemeClr val="bg1">
                    <a:lumMod val="85000"/>
                  </a:schemeClr>
                </a:solidFill>
              </a:rPr>
              <a:t>Titolo gara / opportunità</a:t>
            </a:r>
            <a:r>
              <a:rPr lang="en-GB" sz="1200" b="1" dirty="0"/>
              <a:t>: xxxx</a:t>
            </a:r>
          </a:p>
          <a:p>
            <a:r>
              <a:rPr lang="en-GB" sz="1200" b="1" dirty="0">
                <a:solidFill>
                  <a:schemeClr val="bg1">
                    <a:lumMod val="85000"/>
                  </a:schemeClr>
                </a:solidFill>
              </a:rPr>
              <a:t>Cliente</a:t>
            </a:r>
            <a:r>
              <a:rPr lang="en-GB" sz="1200" b="1" dirty="0"/>
              <a:t>: xxxx (</a:t>
            </a:r>
            <a:r>
              <a:rPr lang="en-GB" sz="1200" b="1" dirty="0" err="1"/>
              <a:t>Nazione</a:t>
            </a:r>
            <a:r>
              <a:rPr lang="en-GB" sz="1200" b="1" dirty="0"/>
              <a:t>, UE/Extra UE)</a:t>
            </a:r>
          </a:p>
          <a:p>
            <a:r>
              <a:rPr lang="en-GB" sz="1200" b="1" dirty="0">
                <a:solidFill>
                  <a:schemeClr val="bg1">
                    <a:lumMod val="85000"/>
                  </a:schemeClr>
                </a:solidFill>
              </a:rPr>
              <a:t>Industry: </a:t>
            </a:r>
            <a:r>
              <a:rPr lang="en-GB" sz="1200" b="1" dirty="0" err="1"/>
              <a:t>xxxx</a:t>
            </a:r>
            <a:r>
              <a:rPr lang="en-GB" sz="1200" b="1" dirty="0"/>
              <a:t> (Sub-Industry: </a:t>
            </a:r>
            <a:r>
              <a:rPr lang="en-GB" sz="1200" b="1" dirty="0" err="1"/>
              <a:t>xxxx</a:t>
            </a:r>
            <a:r>
              <a:rPr lang="en-GB" sz="1200" b="1" dirty="0"/>
              <a:t>)</a:t>
            </a:r>
          </a:p>
          <a:p>
            <a:r>
              <a:rPr lang="en-GB" sz="1200" b="1" dirty="0">
                <a:solidFill>
                  <a:schemeClr val="bg1">
                    <a:lumMod val="85000"/>
                  </a:schemeClr>
                </a:solidFill>
              </a:rPr>
              <a:t>Capability </a:t>
            </a:r>
            <a:r>
              <a:rPr lang="en-GB" sz="1200" b="1" dirty="0" err="1">
                <a:solidFill>
                  <a:schemeClr val="bg1">
                    <a:lumMod val="85000"/>
                  </a:schemeClr>
                </a:solidFill>
              </a:rPr>
              <a:t>coinvolte</a:t>
            </a:r>
            <a:r>
              <a:rPr lang="en-GB" sz="1200" b="1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GB" sz="1200" b="1" dirty="0" err="1"/>
              <a:t>xxxx</a:t>
            </a:r>
            <a:r>
              <a:rPr lang="en-GB" sz="1200" b="1" dirty="0"/>
              <a:t> </a:t>
            </a:r>
            <a:r>
              <a:rPr lang="en-GB" sz="1200" b="1" dirty="0" err="1"/>
              <a:t>yyyyy</a:t>
            </a:r>
            <a:endParaRPr lang="en-GB" sz="1200" b="1" dirty="0"/>
          </a:p>
          <a:p>
            <a:r>
              <a:rPr lang="en-GB" sz="1200" b="1" dirty="0">
                <a:solidFill>
                  <a:schemeClr val="bg1">
                    <a:lumMod val="85000"/>
                  </a:schemeClr>
                </a:solidFill>
              </a:rPr>
              <a:t>Legal Entity </a:t>
            </a:r>
            <a:r>
              <a:rPr lang="en-GB" sz="1200" b="1" dirty="0" err="1">
                <a:solidFill>
                  <a:schemeClr val="bg1">
                    <a:lumMod val="85000"/>
                  </a:schemeClr>
                </a:solidFill>
              </a:rPr>
              <a:t>fatturante</a:t>
            </a:r>
            <a:r>
              <a:rPr lang="en-GB" sz="1200" b="1" dirty="0"/>
              <a:t>: </a:t>
            </a:r>
            <a:r>
              <a:rPr lang="en-GB" sz="1200" b="1" dirty="0" err="1"/>
              <a:t>xxxx</a:t>
            </a:r>
            <a:endParaRPr lang="en-GB" sz="1200" b="1" dirty="0"/>
          </a:p>
          <a:p>
            <a:r>
              <a:rPr lang="en-GB" sz="1200" b="1" dirty="0" err="1">
                <a:solidFill>
                  <a:schemeClr val="bg1">
                    <a:lumMod val="85000"/>
                  </a:schemeClr>
                </a:solidFill>
              </a:rPr>
              <a:t>Altre</a:t>
            </a:r>
            <a:r>
              <a:rPr lang="en-GB" sz="1200" b="1" dirty="0">
                <a:solidFill>
                  <a:schemeClr val="bg1">
                    <a:lumMod val="85000"/>
                  </a:schemeClr>
                </a:solidFill>
              </a:rPr>
              <a:t> Legal Entity </a:t>
            </a:r>
            <a:r>
              <a:rPr lang="en-GB" sz="1200" b="1" dirty="0" err="1">
                <a:solidFill>
                  <a:schemeClr val="bg1">
                    <a:lumMod val="85000"/>
                  </a:schemeClr>
                </a:solidFill>
              </a:rPr>
              <a:t>coinvolte</a:t>
            </a:r>
            <a:r>
              <a:rPr lang="en-GB" sz="1200" b="1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GB" sz="1200" b="1" dirty="0" err="1"/>
              <a:t>xxxx</a:t>
            </a:r>
            <a:endParaRPr lang="en-GB" sz="1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860C3-1BB9-64E7-BFBB-BBA8DEC208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497" y="5807641"/>
            <a:ext cx="5389563" cy="427674"/>
          </a:xfrm>
        </p:spPr>
        <p:txBody>
          <a:bodyPr>
            <a:noAutofit/>
          </a:bodyPr>
          <a:lstStyle/>
          <a:p>
            <a:r>
              <a:rPr lang="en-US" sz="1000" b="0" dirty="0"/>
              <a:t>Fase del </a:t>
            </a:r>
            <a:r>
              <a:rPr lang="en-US" sz="1000" b="0" dirty="0" err="1"/>
              <a:t>processo</a:t>
            </a:r>
            <a:r>
              <a:rPr lang="en-US" sz="1000" b="0" dirty="0"/>
              <a:t>: </a:t>
            </a:r>
            <a:r>
              <a:rPr lang="en-US" sz="1000" dirty="0"/>
              <a:t>&lt;ATP/ATS/ATC&gt;</a:t>
            </a:r>
          </a:p>
          <a:p>
            <a:r>
              <a:rPr lang="en-US" sz="1000" b="0" dirty="0"/>
              <a:t>Data ultimo aggiornamento: </a:t>
            </a:r>
            <a:r>
              <a:rPr lang="en-US" sz="1000" dirty="0"/>
              <a:t>&lt;gg/mm/</a:t>
            </a:r>
            <a:r>
              <a:rPr lang="en-US" sz="1000" dirty="0" err="1"/>
              <a:t>yyyy</a:t>
            </a:r>
            <a:r>
              <a:rPr lang="en-US" sz="1000" dirty="0"/>
              <a:t>&gt;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BD81415-7EFE-7490-C326-DC690038D2F4}"/>
              </a:ext>
            </a:extLst>
          </p:cNvPr>
          <p:cNvSpPr txBox="1">
            <a:spLocks/>
          </p:cNvSpPr>
          <p:nvPr/>
        </p:nvSpPr>
        <p:spPr>
          <a:xfrm>
            <a:off x="426439" y="1496856"/>
            <a:ext cx="7970310" cy="789272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i="0" kern="1200" cap="none" spc="100" baseline="0" dirty="0">
                <a:solidFill>
                  <a:schemeClr val="bg1"/>
                </a:solidFill>
                <a:latin typeface="Montserrat ExtraBold" panose="00000900000000000000" pitchFamily="2" charset="0"/>
                <a:ea typeface="Lutech" pitchFamily="2" charset="-128"/>
                <a:cs typeface="Lutech" pitchFamily="2" charset="-128"/>
              </a:defRPr>
            </a:lvl1pPr>
          </a:lstStyle>
          <a:p>
            <a:br>
              <a:rPr lang="en-GB" dirty="0"/>
            </a:br>
            <a:r>
              <a:rPr lang="en-GB" dirty="0"/>
              <a:t>Modello Unico ATP – ATS – ATC</a:t>
            </a:r>
          </a:p>
          <a:p>
            <a:r>
              <a:rPr lang="en-GB" sz="1400" dirty="0"/>
              <a:t>Deal L1-L2-L3-L4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91E2B60-DD7D-2B4B-F5FE-1EBDD00A4EF4}"/>
              </a:ext>
            </a:extLst>
          </p:cNvPr>
          <p:cNvSpPr/>
          <p:nvPr/>
        </p:nvSpPr>
        <p:spPr>
          <a:xfrm>
            <a:off x="345465" y="5672363"/>
            <a:ext cx="4167963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5537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A0F588C-4227-E9E7-CC18-3D998B371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08" y="1373138"/>
            <a:ext cx="9572625" cy="3867150"/>
          </a:xfrm>
          <a:prstGeom prst="rect">
            <a:avLst/>
          </a:prstGeom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37348B69-18C9-5747-91F5-A2170232A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Bid Budget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FC12CBB-77CD-677C-5152-3635A9748500}"/>
              </a:ext>
            </a:extLst>
          </p:cNvPr>
          <p:cNvSpPr txBox="1"/>
          <p:nvPr/>
        </p:nvSpPr>
        <p:spPr>
          <a:xfrm rot="583174">
            <a:off x="1765301" y="4239260"/>
            <a:ext cx="4823744" cy="1448288"/>
          </a:xfrm>
          <a:prstGeom prst="rect">
            <a:avLst/>
          </a:prstGeom>
          <a:solidFill>
            <a:schemeClr val="accent2">
              <a:alpha val="45098"/>
            </a:schemeClr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Obbligatoria</a:t>
            </a:r>
          </a:p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Riportare schermata tab 04 del Deal </a:t>
            </a:r>
            <a:r>
              <a:rPr lang="it-IT" sz="2800" spc="0" dirty="0" err="1">
                <a:solidFill>
                  <a:srgbClr val="E81B44"/>
                </a:solidFill>
                <a:latin typeface="Montserrat SemiBold" panose="00000700000000000000" pitchFamily="50" charset="0"/>
              </a:rPr>
              <a:t>Qualification</a:t>
            </a:r>
            <a:endParaRPr lang="it-IT" sz="2800" spc="0" dirty="0">
              <a:solidFill>
                <a:srgbClr val="E81B44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BE7D0BB-129D-3F14-F751-FFADABB3B57C}"/>
              </a:ext>
            </a:extLst>
          </p:cNvPr>
          <p:cNvSpPr txBox="1"/>
          <p:nvPr/>
        </p:nvSpPr>
        <p:spPr>
          <a:xfrm>
            <a:off x="8199029" y="68689"/>
            <a:ext cx="3816261" cy="2202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produrre per ATP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15CDCAF-E949-D505-50A8-718CAB232364}"/>
              </a:ext>
            </a:extLst>
          </p:cNvPr>
          <p:cNvSpPr txBox="1"/>
          <p:nvPr/>
        </p:nvSpPr>
        <p:spPr>
          <a:xfrm>
            <a:off x="8208627" y="359373"/>
            <a:ext cx="3806663" cy="486000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replicare per ATP e ATC in caso di variazioni</a:t>
            </a:r>
          </a:p>
        </p:txBody>
      </p:sp>
    </p:spTree>
    <p:extLst>
      <p:ext uri="{BB962C8B-B14F-4D97-AF65-F5344CB8AC3E}">
        <p14:creationId xmlns:p14="http://schemas.microsoft.com/office/powerpoint/2010/main" val="1148245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AD3BE-F3D1-0C0F-8A26-39999A28C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2F6D3A-BEA7-CD62-9B10-6D36AE616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666512"/>
            <a:ext cx="8734079" cy="1044575"/>
          </a:xfrm>
        </p:spPr>
        <p:txBody>
          <a:bodyPr/>
          <a:lstStyle/>
          <a:p>
            <a:r>
              <a:rPr lang="it-IT" dirty="0"/>
              <a:t>Proposta tecnico-Economica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B1B688-75B5-350A-F770-898805E9F3B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5939" y="4038964"/>
            <a:ext cx="5400675" cy="1152524"/>
          </a:xfrm>
        </p:spPr>
        <p:txBody>
          <a:bodyPr>
            <a:normAutofit/>
          </a:bodyPr>
          <a:lstStyle/>
          <a:p>
            <a:r>
              <a:rPr lang="it-IT" sz="2000" b="1" dirty="0"/>
              <a:t>GG/MM/AA</a:t>
            </a:r>
          </a:p>
        </p:txBody>
      </p:sp>
    </p:spTree>
    <p:extLst>
      <p:ext uri="{BB962C8B-B14F-4D97-AF65-F5344CB8AC3E}">
        <p14:creationId xmlns:p14="http://schemas.microsoft.com/office/powerpoint/2010/main" val="833279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AB0701-B5F6-E60E-8E75-AA2C1CD67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soluzione</a:t>
            </a:r>
            <a:r>
              <a:rPr lang="en-GB" dirty="0"/>
              <a:t> </a:t>
            </a:r>
            <a:r>
              <a:rPr lang="en-GB" dirty="0" err="1"/>
              <a:t>proposta</a:t>
            </a:r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8266457-94E6-AEB9-9AB8-F30F4DC564C8}"/>
              </a:ext>
            </a:extLst>
          </p:cNvPr>
          <p:cNvSpPr txBox="1"/>
          <p:nvPr/>
        </p:nvSpPr>
        <p:spPr>
          <a:xfrm rot="799730">
            <a:off x="4543462" y="2760170"/>
            <a:ext cx="2789858" cy="1122591"/>
          </a:xfrm>
          <a:prstGeom prst="rect">
            <a:avLst/>
          </a:prstGeom>
          <a:solidFill>
            <a:schemeClr val="accent5">
              <a:alpha val="45098"/>
            </a:schemeClr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Ove applicabile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60A240C-0325-05FD-F224-69CEBD3ABF51}"/>
              </a:ext>
            </a:extLst>
          </p:cNvPr>
          <p:cNvSpPr txBox="1"/>
          <p:nvPr/>
        </p:nvSpPr>
        <p:spPr>
          <a:xfrm>
            <a:off x="8230082" y="50320"/>
            <a:ext cx="3816262" cy="239205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 err="1">
                <a:solidFill>
                  <a:schemeClr val="bg1"/>
                </a:solidFill>
                <a:latin typeface="Montserrat SemiBold" panose="00000700000000000000" pitchFamily="50" charset="0"/>
              </a:rPr>
              <a:t>Silide</a:t>
            </a:r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 obbligatoria per L1, L2, L3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AB6D2C7-BA3C-071A-7521-09E25E339A61}"/>
              </a:ext>
            </a:extLst>
          </p:cNvPr>
          <p:cNvSpPr txBox="1"/>
          <p:nvPr/>
        </p:nvSpPr>
        <p:spPr>
          <a:xfrm>
            <a:off x="8230083" y="322250"/>
            <a:ext cx="3816261" cy="2202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produrre per ATS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57336A6-1A7F-7D2F-2E21-A3B6E8EEB7AC}"/>
              </a:ext>
            </a:extLst>
          </p:cNvPr>
          <p:cNvSpPr txBox="1"/>
          <p:nvPr/>
        </p:nvSpPr>
        <p:spPr>
          <a:xfrm>
            <a:off x="8239681" y="585090"/>
            <a:ext cx="3806663" cy="261195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replicare per ATC in caso di variazioni</a:t>
            </a:r>
          </a:p>
        </p:txBody>
      </p:sp>
    </p:spTree>
    <p:extLst>
      <p:ext uri="{BB962C8B-B14F-4D97-AF65-F5344CB8AC3E}">
        <p14:creationId xmlns:p14="http://schemas.microsoft.com/office/powerpoint/2010/main" val="523032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AB0701-B5F6-E60E-8E75-AA2C1CD67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Nostro </a:t>
            </a:r>
            <a:r>
              <a:rPr lang="en-GB" dirty="0" err="1"/>
              <a:t>posizionamento</a:t>
            </a:r>
            <a:r>
              <a:rPr lang="en-GB" dirty="0"/>
              <a:t> e </a:t>
            </a:r>
            <a:r>
              <a:rPr lang="en-GB" dirty="0" err="1"/>
              <a:t>confronto</a:t>
            </a:r>
            <a:r>
              <a:rPr lang="en-GB" dirty="0"/>
              <a:t> vs Competitor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EB746E0-0C74-70A0-0779-96B8616C588D}"/>
              </a:ext>
            </a:extLst>
          </p:cNvPr>
          <p:cNvSpPr txBox="1"/>
          <p:nvPr/>
        </p:nvSpPr>
        <p:spPr>
          <a:xfrm rot="681282">
            <a:off x="4633994" y="2941625"/>
            <a:ext cx="2751948" cy="1201103"/>
          </a:xfrm>
          <a:prstGeom prst="rect">
            <a:avLst/>
          </a:prstGeom>
          <a:solidFill>
            <a:schemeClr val="accent5">
              <a:alpha val="45098"/>
            </a:schemeClr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Ove applicabile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DD385DD-1A9E-26B1-925C-4D328DC73DBE}"/>
              </a:ext>
            </a:extLst>
          </p:cNvPr>
          <p:cNvSpPr txBox="1"/>
          <p:nvPr/>
        </p:nvSpPr>
        <p:spPr>
          <a:xfrm>
            <a:off x="8230082" y="50320"/>
            <a:ext cx="3816262" cy="239205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Slide obbligatoria per L1, L2, L3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8A89929-1EC2-366D-9B44-BCFD17BAD8E2}"/>
              </a:ext>
            </a:extLst>
          </p:cNvPr>
          <p:cNvSpPr txBox="1"/>
          <p:nvPr/>
        </p:nvSpPr>
        <p:spPr>
          <a:xfrm>
            <a:off x="8230083" y="322250"/>
            <a:ext cx="3816261" cy="2202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produrre per ATS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35F8C0C-66A5-8D1B-FD13-8A1784FB20A9}"/>
              </a:ext>
            </a:extLst>
          </p:cNvPr>
          <p:cNvSpPr txBox="1"/>
          <p:nvPr/>
        </p:nvSpPr>
        <p:spPr>
          <a:xfrm>
            <a:off x="8239681" y="585090"/>
            <a:ext cx="3806663" cy="261195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replicare per ATC in caso di variazioni</a:t>
            </a:r>
          </a:p>
        </p:txBody>
      </p:sp>
    </p:spTree>
    <p:extLst>
      <p:ext uri="{BB962C8B-B14F-4D97-AF65-F5344CB8AC3E}">
        <p14:creationId xmlns:p14="http://schemas.microsoft.com/office/powerpoint/2010/main" val="322357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2A720F8-F537-4295-B82E-A6272D66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Proposta</a:t>
            </a:r>
            <a:r>
              <a:rPr lang="en-GB" dirty="0"/>
              <a:t> </a:t>
            </a:r>
            <a:r>
              <a:rPr lang="en-GB" dirty="0" err="1"/>
              <a:t>economica</a:t>
            </a:r>
            <a:br>
              <a:rPr lang="en-GB" dirty="0"/>
            </a:br>
            <a:endParaRPr lang="it-IT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AD93A16-7ABD-66BE-8B41-026A0EBC980F}"/>
              </a:ext>
            </a:extLst>
          </p:cNvPr>
          <p:cNvSpPr txBox="1">
            <a:spLocks noChangeArrowheads="1"/>
          </p:cNvSpPr>
          <p:nvPr/>
        </p:nvSpPr>
        <p:spPr>
          <a:xfrm>
            <a:off x="595223" y="3840267"/>
            <a:ext cx="3026497" cy="249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chemeClr val="tx2"/>
              </a:buClr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lvl="1" indent="-180000">
              <a:spcBef>
                <a:spcPts val="100"/>
              </a:spcBef>
              <a:buClr>
                <a:schemeClr val="accent1"/>
              </a:buClr>
              <a:buFont typeface="Lucida Sans Unicode" pitchFamily="34" charset="0"/>
              <a:buChar char="▶"/>
              <a:defRPr/>
            </a:pPr>
            <a:r>
              <a:rPr lang="en-GB" sz="1400" b="1" dirty="0">
                <a:latin typeface="Montserrat" panose="00000500000000000000" pitchFamily="2" charset="0"/>
                <a:cs typeface="Calibri" panose="020F0502020204030204" pitchFamily="34" charset="0"/>
              </a:rPr>
              <a:t>Main Figures:</a:t>
            </a:r>
          </a:p>
          <a:p>
            <a:pPr marL="360363" lvl="1" indent="-179388">
              <a:spcBef>
                <a:spcPts val="100"/>
              </a:spcBef>
              <a:buClr>
                <a:schemeClr val="accent1"/>
              </a:buClr>
              <a:defRPr/>
            </a:pP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TCV = </a:t>
            </a:r>
            <a:r>
              <a:rPr lang="en-GB" sz="1400" dirty="0" err="1">
                <a:solidFill>
                  <a:schemeClr val="accent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xx,xx</a:t>
            </a:r>
            <a:r>
              <a:rPr lang="en-GB" sz="1400" dirty="0">
                <a:solidFill>
                  <a:schemeClr val="accent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 </a:t>
            </a: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M€</a:t>
            </a:r>
          </a:p>
          <a:p>
            <a:pPr marL="360363" lvl="1" indent="-179388">
              <a:spcBef>
                <a:spcPts val="100"/>
              </a:spcBef>
              <a:buClr>
                <a:schemeClr val="accent1"/>
              </a:buClr>
              <a:defRPr/>
            </a:pP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OE = </a:t>
            </a:r>
            <a:r>
              <a:rPr lang="en-GB" sz="1400" dirty="0" err="1">
                <a:solidFill>
                  <a:schemeClr val="accent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xx,xx</a:t>
            </a:r>
            <a:r>
              <a:rPr lang="en-GB" sz="1400" dirty="0">
                <a:solidFill>
                  <a:schemeClr val="accent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 </a:t>
            </a: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M€</a:t>
            </a:r>
          </a:p>
          <a:p>
            <a:pPr marL="360363" lvl="1" indent="-179388">
              <a:spcBef>
                <a:spcPts val="100"/>
              </a:spcBef>
              <a:buClr>
                <a:schemeClr val="accent1"/>
              </a:buClr>
              <a:defRPr/>
            </a:pP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PM including risks = </a:t>
            </a:r>
            <a:r>
              <a:rPr lang="en-GB" sz="1400" dirty="0" err="1">
                <a:solidFill>
                  <a:schemeClr val="accent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xx,xx</a:t>
            </a:r>
            <a:r>
              <a:rPr lang="en-GB" sz="1400" dirty="0">
                <a:solidFill>
                  <a:schemeClr val="accent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 </a:t>
            </a: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% </a:t>
            </a:r>
          </a:p>
          <a:p>
            <a:pPr marL="360363" lvl="1" indent="-179388">
              <a:spcBef>
                <a:spcPts val="100"/>
              </a:spcBef>
              <a:buClr>
                <a:schemeClr val="accent1"/>
              </a:buClr>
              <a:defRPr/>
            </a:pP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PM excluding Risks = </a:t>
            </a:r>
            <a:r>
              <a:rPr lang="en-GB" sz="1400" dirty="0" err="1">
                <a:solidFill>
                  <a:schemeClr val="accent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xx,xx</a:t>
            </a:r>
            <a:r>
              <a:rPr lang="en-GB" sz="1400" dirty="0">
                <a:solidFill>
                  <a:schemeClr val="accent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 </a:t>
            </a: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% </a:t>
            </a:r>
          </a:p>
          <a:p>
            <a:pPr marL="360363" lvl="1" indent="-179388">
              <a:spcBef>
                <a:spcPts val="100"/>
              </a:spcBef>
              <a:buClr>
                <a:schemeClr val="accent1"/>
              </a:buClr>
              <a:defRPr/>
            </a:pP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Risk = </a:t>
            </a:r>
            <a:r>
              <a:rPr lang="en-GB" sz="1400" dirty="0" err="1">
                <a:solidFill>
                  <a:schemeClr val="accent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xx,xx</a:t>
            </a:r>
            <a:r>
              <a:rPr lang="en-GB" sz="1400" dirty="0">
                <a:solidFill>
                  <a:schemeClr val="accent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 </a:t>
            </a: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%</a:t>
            </a:r>
          </a:p>
          <a:p>
            <a:pPr marL="360363" lvl="1" indent="-179388">
              <a:spcBef>
                <a:spcPts val="100"/>
              </a:spcBef>
              <a:buClr>
                <a:schemeClr val="accent1"/>
              </a:buClr>
              <a:defRPr/>
            </a:pP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Payback = </a:t>
            </a:r>
            <a:r>
              <a:rPr lang="en-GB" sz="1400" dirty="0">
                <a:solidFill>
                  <a:schemeClr val="accent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xx</a:t>
            </a: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 months</a:t>
            </a:r>
          </a:p>
          <a:p>
            <a:pPr marL="360363" lvl="1" indent="-179388">
              <a:spcBef>
                <a:spcPts val="100"/>
              </a:spcBef>
              <a:buClr>
                <a:schemeClr val="accent1"/>
              </a:buClr>
              <a:defRPr/>
            </a:pP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IFRS15 evaluation = </a:t>
            </a:r>
            <a:r>
              <a:rPr lang="en-GB" sz="1400" dirty="0" err="1">
                <a:solidFill>
                  <a:schemeClr val="accent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xxxxx</a:t>
            </a:r>
            <a:endParaRPr lang="en-GB" sz="1400" dirty="0">
              <a:solidFill>
                <a:schemeClr val="accent1"/>
              </a:solidFill>
              <a:latin typeface="Montserrat" panose="00000500000000000000" pitchFamily="2" charset="0"/>
              <a:cs typeface="Calibri" panose="020F0502020204030204" pitchFamily="34" charset="0"/>
            </a:endParaRPr>
          </a:p>
          <a:p>
            <a:pPr marL="360363" lvl="1" indent="-179388">
              <a:spcBef>
                <a:spcPts val="100"/>
              </a:spcBef>
              <a:buClr>
                <a:schemeClr val="accent1"/>
              </a:buClr>
              <a:defRPr/>
            </a:pPr>
            <a:r>
              <a:rPr lang="en-GB" sz="1400" dirty="0" err="1">
                <a:latin typeface="Montserrat" panose="00000500000000000000" pitchFamily="2" charset="0"/>
                <a:cs typeface="Calibri" panose="020F0502020204030204" pitchFamily="34" charset="0"/>
              </a:rPr>
              <a:t>Fatturazione</a:t>
            </a:r>
            <a:r>
              <a:rPr lang="en-GB" sz="1400" dirty="0">
                <a:solidFill>
                  <a:schemeClr val="accent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 = </a:t>
            </a:r>
            <a:r>
              <a:rPr lang="en-GB" sz="1400" dirty="0" err="1">
                <a:solidFill>
                  <a:schemeClr val="accent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mensile</a:t>
            </a:r>
            <a:r>
              <a:rPr lang="en-GB" sz="1400" dirty="0">
                <a:solidFill>
                  <a:schemeClr val="accent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/</a:t>
            </a:r>
            <a:r>
              <a:rPr lang="en-GB" sz="1400" dirty="0" err="1">
                <a:solidFill>
                  <a:schemeClr val="accent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altro</a:t>
            </a:r>
            <a:endParaRPr lang="en-GB" sz="1400" dirty="0">
              <a:solidFill>
                <a:schemeClr val="accent1"/>
              </a:solidFill>
              <a:latin typeface="Montserrat" panose="00000500000000000000" pitchFamily="2" charset="0"/>
              <a:cs typeface="Calibri" panose="020F0502020204030204" pitchFamily="34" charset="0"/>
            </a:endParaRPr>
          </a:p>
          <a:p>
            <a:pPr marL="360363" lvl="1" indent="-179388">
              <a:spcBef>
                <a:spcPts val="100"/>
              </a:spcBef>
              <a:buClr>
                <a:schemeClr val="accent1"/>
              </a:buClr>
              <a:defRPr/>
            </a:pPr>
            <a:r>
              <a:rPr lang="en-GB" sz="1400" b="0" dirty="0" err="1">
                <a:latin typeface="Montserrat" panose="00000500000000000000" pitchFamily="2" charset="0"/>
              </a:rPr>
              <a:t>Pagamento</a:t>
            </a:r>
            <a:r>
              <a:rPr lang="en-GB" sz="1400" b="0" dirty="0">
                <a:latin typeface="Montserrat" panose="00000500000000000000" pitchFamily="2" charset="0"/>
              </a:rPr>
              <a:t> = </a:t>
            </a:r>
            <a:r>
              <a:rPr lang="en-GB" sz="1400" dirty="0">
                <a:solidFill>
                  <a:schemeClr val="accent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xx gg</a:t>
            </a:r>
          </a:p>
          <a:p>
            <a:pPr marL="360363" lvl="1" indent="-179388">
              <a:spcBef>
                <a:spcPts val="100"/>
              </a:spcBef>
              <a:buClr>
                <a:schemeClr val="accent1"/>
              </a:buClr>
              <a:defRPr/>
            </a:pPr>
            <a:r>
              <a:rPr lang="en-GB" sz="1400" dirty="0">
                <a:latin typeface="Montserrat" panose="00000500000000000000" pitchFamily="2" charset="0"/>
              </a:rPr>
              <a:t>B2B </a:t>
            </a:r>
            <a:r>
              <a:rPr lang="en-GB" sz="1400" dirty="0" err="1">
                <a:latin typeface="Montserrat" panose="00000500000000000000" pitchFamily="2" charset="0"/>
              </a:rPr>
              <a:t>coi</a:t>
            </a:r>
            <a:r>
              <a:rPr lang="en-GB" sz="1400" dirty="0">
                <a:latin typeface="Montserrat" panose="00000500000000000000" pitchFamily="2" charset="0"/>
              </a:rPr>
              <a:t> </a:t>
            </a:r>
            <a:r>
              <a:rPr lang="en-GB" sz="1400" dirty="0" err="1">
                <a:latin typeface="Montserrat" panose="00000500000000000000" pitchFamily="2" charset="0"/>
              </a:rPr>
              <a:t>subco</a:t>
            </a:r>
            <a:r>
              <a:rPr lang="en-GB" sz="1400" dirty="0">
                <a:latin typeface="Montserrat" panose="00000500000000000000" pitchFamily="2" charset="0"/>
              </a:rPr>
              <a:t> </a:t>
            </a:r>
            <a:r>
              <a:rPr lang="en-GB" sz="1400" dirty="0">
                <a:solidFill>
                  <a:schemeClr val="accent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= SI/NO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2C43B1E-81A8-70BF-FB2B-63906653CC38}"/>
              </a:ext>
            </a:extLst>
          </p:cNvPr>
          <p:cNvSpPr txBox="1">
            <a:spLocks noChangeArrowheads="1"/>
          </p:cNvSpPr>
          <p:nvPr/>
        </p:nvSpPr>
        <p:spPr>
          <a:xfrm>
            <a:off x="3852097" y="3811089"/>
            <a:ext cx="2825645" cy="2041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chemeClr val="tx2"/>
              </a:buClr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lvl="1" indent="-180000">
              <a:spcBef>
                <a:spcPts val="100"/>
              </a:spcBef>
              <a:buClr>
                <a:schemeClr val="accent1"/>
              </a:buClr>
              <a:buFont typeface="Lucida Sans Unicode" pitchFamily="34" charset="0"/>
              <a:buChar char="▶"/>
              <a:defRPr/>
            </a:pPr>
            <a:r>
              <a:rPr lang="en-GB" sz="1400" b="1" dirty="0">
                <a:latin typeface="Montserrat" panose="00000500000000000000" pitchFamily="2" charset="0"/>
                <a:cs typeface="Calibri" panose="020F0502020204030204" pitchFamily="34" charset="0"/>
              </a:rPr>
              <a:t>[Key Assumption]</a:t>
            </a:r>
          </a:p>
          <a:p>
            <a:pPr marL="360363" lvl="1" indent="-179388">
              <a:spcBef>
                <a:spcPts val="100"/>
              </a:spcBef>
              <a:buClr>
                <a:schemeClr val="accent1"/>
              </a:buClr>
              <a:defRPr/>
            </a:pP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xxx</a:t>
            </a:r>
          </a:p>
          <a:p>
            <a:pPr marL="360363" lvl="1" indent="-179388">
              <a:spcBef>
                <a:spcPts val="100"/>
              </a:spcBef>
              <a:buClr>
                <a:schemeClr val="accent1"/>
              </a:buClr>
              <a:defRPr/>
            </a:pP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xxx</a:t>
            </a:r>
          </a:p>
          <a:p>
            <a:pPr marL="360363" lvl="1" indent="-179388">
              <a:spcBef>
                <a:spcPts val="100"/>
              </a:spcBef>
              <a:buClr>
                <a:schemeClr val="accent1"/>
              </a:buClr>
              <a:defRPr/>
            </a:pP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…/…</a:t>
            </a:r>
          </a:p>
          <a:p>
            <a:pPr marL="360363" lvl="1" indent="-179388">
              <a:spcBef>
                <a:spcPts val="100"/>
              </a:spcBef>
              <a:buClr>
                <a:srgbClr val="0066A1"/>
              </a:buClr>
              <a:defRPr/>
            </a:pPr>
            <a:endParaRPr lang="en-GB" sz="1400" dirty="0">
              <a:latin typeface="Montserrat" panose="00000500000000000000" pitchFamily="2" charset="0"/>
              <a:cs typeface="Calibri" panose="020F0502020204030204" pitchFamily="34" charset="0"/>
            </a:endParaRPr>
          </a:p>
          <a:p>
            <a:pPr marL="180000" lvl="1" indent="-180000">
              <a:spcBef>
                <a:spcPts val="100"/>
              </a:spcBef>
              <a:buClr>
                <a:schemeClr val="accent1"/>
              </a:buClr>
              <a:buFont typeface="Lucida Sans Unicode" pitchFamily="34" charset="0"/>
              <a:buChar char="▶"/>
              <a:defRPr/>
            </a:pPr>
            <a:r>
              <a:rPr lang="en-GB" sz="1400" b="1" dirty="0">
                <a:latin typeface="Montserrat" panose="00000500000000000000" pitchFamily="2" charset="0"/>
                <a:cs typeface="Calibri" panose="020F0502020204030204" pitchFamily="34" charset="0"/>
              </a:rPr>
              <a:t>[Key Message]</a:t>
            </a:r>
          </a:p>
          <a:p>
            <a:pPr marL="360363" lvl="1" indent="-179388">
              <a:spcBef>
                <a:spcPts val="100"/>
              </a:spcBef>
              <a:buClr>
                <a:schemeClr val="accent1"/>
              </a:buClr>
              <a:defRPr/>
            </a:pP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xxx</a:t>
            </a:r>
          </a:p>
          <a:p>
            <a:pPr marL="360363" lvl="1" indent="-179388">
              <a:spcBef>
                <a:spcPts val="100"/>
              </a:spcBef>
              <a:buClr>
                <a:schemeClr val="accent1"/>
              </a:buClr>
              <a:defRPr/>
            </a:pP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xxx</a:t>
            </a:r>
          </a:p>
          <a:p>
            <a:pPr marL="360363" lvl="1" indent="-179388">
              <a:spcBef>
                <a:spcPts val="100"/>
              </a:spcBef>
              <a:buClr>
                <a:schemeClr val="accent1"/>
              </a:buClr>
              <a:defRPr/>
            </a:pP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…/…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CFE7AB3-2747-F07A-128A-DD4D793AF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91" y="1361654"/>
            <a:ext cx="9696450" cy="2127250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1DBFB046-3156-715F-E5D9-A5349CDBDE41}"/>
              </a:ext>
            </a:extLst>
          </p:cNvPr>
          <p:cNvSpPr txBox="1">
            <a:spLocks noChangeArrowheads="1"/>
          </p:cNvSpPr>
          <p:nvPr/>
        </p:nvSpPr>
        <p:spPr>
          <a:xfrm>
            <a:off x="6862372" y="3811089"/>
            <a:ext cx="4908323" cy="26786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chemeClr val="tx2"/>
              </a:buClr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b="1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I financial e le assumption </a:t>
            </a:r>
            <a:r>
              <a:rPr lang="en-GB" sz="1400" b="1" kern="0" spc="100" dirty="0" err="1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sono</a:t>
            </a:r>
            <a:r>
              <a:rPr lang="en-GB" sz="1400" b="1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 </a:t>
            </a:r>
            <a:r>
              <a:rPr lang="en-GB" sz="1400" b="1" kern="0" spc="100" dirty="0" err="1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coerenti</a:t>
            </a:r>
            <a:r>
              <a:rPr lang="en-GB" sz="1400" b="1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 con tutti </a:t>
            </a:r>
            <a:r>
              <a:rPr lang="en-GB" sz="1400" b="1" kern="0" spc="100" dirty="0" err="1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i</a:t>
            </a:r>
            <a:r>
              <a:rPr lang="en-GB" sz="1400" b="1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 SIGN-OFF </a:t>
            </a:r>
            <a:r>
              <a:rPr lang="en-GB" sz="1400" b="1" kern="0" spc="100" dirty="0" err="1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degli</a:t>
            </a:r>
            <a:r>
              <a:rPr lang="en-GB" sz="1400" b="1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 </a:t>
            </a:r>
            <a:r>
              <a:rPr lang="en-GB" sz="1400" b="1" kern="0" spc="100" dirty="0" err="1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esperti</a:t>
            </a:r>
            <a:r>
              <a:rPr lang="en-GB" sz="1400" b="1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?    </a:t>
            </a:r>
          </a:p>
          <a:p>
            <a:pPr lvl="1"/>
            <a:r>
              <a:rPr lang="en-GB" sz="1400" b="1" kern="0" spc="100" dirty="0">
                <a:solidFill>
                  <a:srgbClr val="00B050"/>
                </a:solidFill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SI</a:t>
            </a:r>
            <a:r>
              <a:rPr lang="en-GB" sz="1400" b="1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 / </a:t>
            </a:r>
            <a:r>
              <a:rPr lang="en-GB" sz="1400" b="1" kern="0" spc="100" dirty="0">
                <a:solidFill>
                  <a:srgbClr val="FF0000"/>
                </a:solidFill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NO</a:t>
            </a:r>
          </a:p>
          <a:p>
            <a:pPr lvl="1"/>
            <a:endParaRPr lang="en-GB" sz="1400" b="1" kern="0" spc="100" dirty="0">
              <a:solidFill>
                <a:srgbClr val="FF0000"/>
              </a:solidFill>
              <a:latin typeface="Montserrat" panose="02000505000000020004" pitchFamily="2" charset="77"/>
              <a:ea typeface="Lutech Light" pitchFamily="2" charset="-128"/>
              <a:cs typeface="Lutech Light" pitchFamily="2" charset="-128"/>
            </a:endParaRPr>
          </a:p>
          <a:p>
            <a:pPr algn="l"/>
            <a:r>
              <a:rPr lang="en-GB" sz="1400" b="1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TCV e </a:t>
            </a:r>
            <a:r>
              <a:rPr lang="en-GB" sz="1400" b="1" kern="0" spc="100" dirty="0" err="1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prodotti</a:t>
            </a:r>
            <a:r>
              <a:rPr lang="en-GB" sz="1400" b="1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 </a:t>
            </a:r>
            <a:r>
              <a:rPr lang="en-GB" sz="1400" b="1" kern="0" spc="100" dirty="0" err="1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sono</a:t>
            </a:r>
            <a:r>
              <a:rPr lang="en-GB" sz="1400" b="1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 </a:t>
            </a:r>
            <a:r>
              <a:rPr lang="en-GB" sz="1400" b="1" kern="0" spc="100" dirty="0" err="1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stati</a:t>
            </a:r>
            <a:r>
              <a:rPr lang="en-GB" sz="1400" b="1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 </a:t>
            </a:r>
            <a:r>
              <a:rPr lang="en-GB" sz="1400" b="1" kern="0" spc="100" dirty="0" err="1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validati</a:t>
            </a:r>
            <a:r>
              <a:rPr lang="en-GB" sz="1400" b="1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 da Finance e </a:t>
            </a:r>
            <a:r>
              <a:rPr lang="en-GB" sz="1400" b="1" kern="0" spc="100" dirty="0" err="1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dalle</a:t>
            </a:r>
            <a:r>
              <a:rPr lang="en-GB" sz="1400" b="1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 practice </a:t>
            </a:r>
            <a:r>
              <a:rPr lang="en-GB" sz="1400" b="1" kern="0" spc="100" dirty="0" err="1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impattate</a:t>
            </a:r>
            <a:r>
              <a:rPr lang="en-GB" sz="1400" b="1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?    </a:t>
            </a:r>
          </a:p>
          <a:p>
            <a:pPr lvl="1"/>
            <a:r>
              <a:rPr lang="en-GB" sz="1400" b="1" kern="0" spc="100" dirty="0">
                <a:solidFill>
                  <a:srgbClr val="00B050"/>
                </a:solidFill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SI</a:t>
            </a:r>
            <a:r>
              <a:rPr lang="en-GB" sz="1400" b="1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 / </a:t>
            </a:r>
            <a:r>
              <a:rPr lang="en-GB" sz="1400" b="1" kern="0" spc="100" dirty="0">
                <a:solidFill>
                  <a:srgbClr val="FF0000"/>
                </a:solidFill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NO</a:t>
            </a:r>
          </a:p>
          <a:p>
            <a:pPr algn="l"/>
            <a:endParaRPr lang="en-GB" sz="1400" b="1" kern="0" spc="100" dirty="0">
              <a:solidFill>
                <a:srgbClr val="FF0000"/>
              </a:solidFill>
              <a:latin typeface="Montserrat" panose="02000505000000020004" pitchFamily="2" charset="77"/>
              <a:ea typeface="Lutech Light" pitchFamily="2" charset="-128"/>
              <a:cs typeface="Lutech Light" pitchFamily="2" charset="-128"/>
            </a:endParaRPr>
          </a:p>
          <a:p>
            <a:pPr algn="l"/>
            <a:r>
              <a:rPr lang="en-GB" sz="1400" b="1" kern="0" spc="100" dirty="0" err="1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Elencare</a:t>
            </a:r>
            <a:r>
              <a:rPr lang="en-GB" sz="1400" b="1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 </a:t>
            </a:r>
            <a:r>
              <a:rPr lang="en-GB" sz="1400" b="1" kern="0" spc="100" dirty="0" err="1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eventuali</a:t>
            </a:r>
            <a:r>
              <a:rPr lang="en-GB" sz="1400" b="1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 </a:t>
            </a:r>
            <a:r>
              <a:rPr lang="en-GB" sz="1400" b="1" kern="0" spc="100" dirty="0" err="1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deviazioni</a:t>
            </a:r>
            <a:r>
              <a:rPr lang="en-GB" sz="1400" b="1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:</a:t>
            </a:r>
          </a:p>
          <a:p>
            <a:pPr marL="360363" lvl="1" indent="-179388">
              <a:spcBef>
                <a:spcPts val="100"/>
              </a:spcBef>
              <a:buClr>
                <a:schemeClr val="accent1"/>
              </a:buClr>
              <a:defRPr/>
            </a:pP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xxx</a:t>
            </a:r>
          </a:p>
          <a:p>
            <a:pPr marL="360363" lvl="1" indent="-179388">
              <a:spcBef>
                <a:spcPts val="100"/>
              </a:spcBef>
              <a:buClr>
                <a:schemeClr val="accent1"/>
              </a:buClr>
              <a:defRPr/>
            </a:pP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xxx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CF1958D-B4AD-ADD2-818B-3118973F8188}"/>
              </a:ext>
            </a:extLst>
          </p:cNvPr>
          <p:cNvSpPr txBox="1"/>
          <p:nvPr/>
        </p:nvSpPr>
        <p:spPr>
          <a:xfrm rot="681282">
            <a:off x="3675077" y="1577297"/>
            <a:ext cx="4841847" cy="1695965"/>
          </a:xfrm>
          <a:prstGeom prst="rect">
            <a:avLst/>
          </a:prstGeom>
          <a:solidFill>
            <a:schemeClr val="accent2">
              <a:alpha val="45098"/>
            </a:schemeClr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Obbligatoria</a:t>
            </a:r>
          </a:p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Catturare schermata frontespizio RCP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1100C4-510F-76D3-5BC1-F70ACF5CA264}"/>
              </a:ext>
            </a:extLst>
          </p:cNvPr>
          <p:cNvSpPr txBox="1"/>
          <p:nvPr/>
        </p:nvSpPr>
        <p:spPr>
          <a:xfrm>
            <a:off x="8022516" y="260365"/>
            <a:ext cx="3816261" cy="2202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produrre per ATS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42EF26C-D221-3380-A0F7-7F0559218F1A}"/>
              </a:ext>
            </a:extLst>
          </p:cNvPr>
          <p:cNvSpPr txBox="1"/>
          <p:nvPr/>
        </p:nvSpPr>
        <p:spPr>
          <a:xfrm>
            <a:off x="8022516" y="524320"/>
            <a:ext cx="3806663" cy="261195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replicare per ATC in caso di variazioni</a:t>
            </a:r>
          </a:p>
        </p:txBody>
      </p:sp>
    </p:spTree>
    <p:extLst>
      <p:ext uri="{BB962C8B-B14F-4D97-AF65-F5344CB8AC3E}">
        <p14:creationId xmlns:p14="http://schemas.microsoft.com/office/powerpoint/2010/main" val="1306909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C44A9E41-05BD-D8C5-B18A-596F5188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18" y="1115479"/>
            <a:ext cx="10737521" cy="3756584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F2A720F8-F537-4295-B82E-A6272D66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Cash Flow</a:t>
            </a:r>
            <a:br>
              <a:rPr lang="en-GB" dirty="0"/>
            </a:br>
            <a:br>
              <a:rPr lang="en-GB" dirty="0"/>
            </a:br>
            <a:endParaRPr lang="it-IT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654418" y="1177159"/>
            <a:ext cx="10665223" cy="50449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algn="l"/>
            <a:endParaRPr lang="it-IT" sz="1400" spc="0" dirty="0">
              <a:solidFill>
                <a:srgbClr val="E81B44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657010" y="5150699"/>
            <a:ext cx="10734929" cy="58144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endParaRPr lang="it-IT" sz="1400" dirty="0">
              <a:latin typeface="Montserrat SemiBold" panose="00000700000000000000" pitchFamily="50" charset="0"/>
            </a:endParaRPr>
          </a:p>
          <a:p>
            <a:r>
              <a:rPr lang="it-IT" sz="1400" dirty="0">
                <a:latin typeface="Montserrat SemiBold" panose="00000700000000000000" pitchFamily="50" charset="0"/>
              </a:rPr>
              <a:t>Esposizione massima @Mxx – </a:t>
            </a:r>
            <a:r>
              <a:rPr lang="it-IT" sz="1400" dirty="0" err="1">
                <a:latin typeface="Montserrat SemiBold" panose="00000700000000000000" pitchFamily="50" charset="0"/>
              </a:rPr>
              <a:t>xx,x</a:t>
            </a:r>
            <a:r>
              <a:rPr lang="it-IT" sz="1400" dirty="0">
                <a:latin typeface="Montserrat SemiBold" panose="00000700000000000000" pitchFamily="50" charset="0"/>
              </a:rPr>
              <a:t> k€ </a:t>
            </a:r>
          </a:p>
          <a:p>
            <a:r>
              <a:rPr lang="it-IT" sz="1400" dirty="0" err="1">
                <a:latin typeface="Montserrat SemiBold" panose="00000700000000000000" pitchFamily="50" charset="0"/>
              </a:rPr>
              <a:t>PayBack</a:t>
            </a:r>
            <a:r>
              <a:rPr lang="it-IT" sz="1400" dirty="0">
                <a:latin typeface="Montserrat SemiBold" panose="00000700000000000000" pitchFamily="50" charset="0"/>
              </a:rPr>
              <a:t> @</a:t>
            </a:r>
            <a:r>
              <a:rPr lang="it-IT" sz="1400" dirty="0" err="1">
                <a:latin typeface="Montserrat SemiBold" panose="00000700000000000000" pitchFamily="50" charset="0"/>
              </a:rPr>
              <a:t>Mxx</a:t>
            </a:r>
            <a:r>
              <a:rPr lang="it-IT" sz="1400" dirty="0">
                <a:latin typeface="Montserrat SemiBold" panose="00000700000000000000" pitchFamily="50" charset="0"/>
              </a:rPr>
              <a:t> </a:t>
            </a:r>
          </a:p>
          <a:p>
            <a:endParaRPr lang="it-IT" sz="1400" spc="0" dirty="0">
              <a:solidFill>
                <a:srgbClr val="E81B44"/>
              </a:solidFill>
              <a:latin typeface="Montserrat SemiBold" panose="00000700000000000000" pitchFamily="50" charset="0"/>
            </a:endParaRPr>
          </a:p>
          <a:p>
            <a:endParaRPr lang="it-IT" sz="1400" spc="0" dirty="0">
              <a:solidFill>
                <a:srgbClr val="E81B44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EFE5BE5-D9E5-1CDA-5CE8-3827C922B7F1}"/>
              </a:ext>
            </a:extLst>
          </p:cNvPr>
          <p:cNvSpPr txBox="1"/>
          <p:nvPr/>
        </p:nvSpPr>
        <p:spPr>
          <a:xfrm rot="681282">
            <a:off x="5436873" y="2934351"/>
            <a:ext cx="5094642" cy="1450384"/>
          </a:xfrm>
          <a:prstGeom prst="rect">
            <a:avLst/>
          </a:prstGeom>
          <a:solidFill>
            <a:schemeClr val="accent2">
              <a:alpha val="45098"/>
            </a:schemeClr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Obbligatoria</a:t>
            </a:r>
          </a:p>
          <a:p>
            <a:pPr algn="ctr"/>
            <a:r>
              <a:rPr lang="it-IT" sz="2800" dirty="0">
                <a:solidFill>
                  <a:srgbClr val="E81B44"/>
                </a:solidFill>
                <a:latin typeface="Montserrat SemiBold" panose="00000700000000000000" pitchFamily="50" charset="0"/>
              </a:rPr>
              <a:t>Catturare schermata</a:t>
            </a:r>
          </a:p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Cash Flow del RCP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934A41E-A627-9E85-1021-8A752C7FB3BE}"/>
              </a:ext>
            </a:extLst>
          </p:cNvPr>
          <p:cNvSpPr txBox="1"/>
          <p:nvPr/>
        </p:nvSpPr>
        <p:spPr>
          <a:xfrm>
            <a:off x="8224811" y="188436"/>
            <a:ext cx="3816261" cy="2202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produrre per ATS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DACBA54-6A21-BF5F-61AB-A9FEDE16C4EF}"/>
              </a:ext>
            </a:extLst>
          </p:cNvPr>
          <p:cNvSpPr txBox="1"/>
          <p:nvPr/>
        </p:nvSpPr>
        <p:spPr>
          <a:xfrm>
            <a:off x="8224811" y="452391"/>
            <a:ext cx="3806663" cy="261195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replicare per ATC in caso di variazioni</a:t>
            </a:r>
          </a:p>
        </p:txBody>
      </p:sp>
    </p:spTree>
    <p:extLst>
      <p:ext uri="{BB962C8B-B14F-4D97-AF65-F5344CB8AC3E}">
        <p14:creationId xmlns:p14="http://schemas.microsoft.com/office/powerpoint/2010/main" val="3063228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2">
            <a:extLst>
              <a:ext uri="{FF2B5EF4-FFF2-40B4-BE49-F238E27FC236}">
                <a16:creationId xmlns:a16="http://schemas.microsoft.com/office/drawing/2014/main" id="{798173C8-8120-443A-F77D-C35D1E5C9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38" y="3427051"/>
            <a:ext cx="4865640" cy="2789265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ADCCE50B-9BDC-467F-9CED-0CFED3C6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Sintesi</a:t>
            </a:r>
            <a:r>
              <a:rPr lang="en-US" sz="3200" dirty="0"/>
              <a:t> dal Risk Register</a:t>
            </a:r>
            <a:br>
              <a:rPr lang="en-US" sz="3200" dirty="0"/>
            </a:br>
            <a:endParaRPr lang="it-IT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5A26400A-2963-7F97-E767-D4592B25B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518" y="1122643"/>
            <a:ext cx="5752745" cy="3699176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CE76812A-8FD7-008C-D82D-0C05DC5A2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318" y="3796395"/>
            <a:ext cx="3736975" cy="884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92075" bIns="50800" numCol="1" anchor="ctr" anchorCtr="0" compatLnSpc="1">
            <a:prstTxWarp prst="textNoShape">
              <a:avLst/>
            </a:prstTxWarp>
          </a:bodyPr>
          <a:lstStyle>
            <a:lvl1pPr marL="384175" indent="-3429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E54F55"/>
              </a:buClr>
              <a:buSzPct val="100000"/>
              <a:buFont typeface="Wingdings" pitchFamily="2" charset="2"/>
              <a:buBlip>
                <a:blip r:embed="rId4"/>
              </a:buBlip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1pPr>
            <a:lvl2pPr marL="733425" indent="-28575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–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2pPr>
            <a:lvl3pPr marL="113347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495658"/>
              </a:buClr>
              <a:buSzPct val="100000"/>
              <a:buFont typeface="Wingdings" pitchFamily="2" charset="2"/>
              <a:buChar char="§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3pPr>
            <a:lvl4pPr marL="1590675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–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4pPr>
            <a:lvl5pPr marL="2047875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5pPr>
            <a:lvl6pPr marL="25050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6pPr>
            <a:lvl7pPr marL="29622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7pPr>
            <a:lvl8pPr marL="34194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8pPr>
            <a:lvl9pPr marL="38766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9pPr>
          </a:lstStyle>
          <a:p>
            <a:pPr marL="41275" indent="0" algn="r" eaLnBrk="1" hangingPunct="1">
              <a:buNone/>
            </a:pPr>
            <a:endParaRPr lang="it-IT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C42A4ABB-8EC9-359B-4393-1ACB1DF6E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724" y="5102227"/>
            <a:ext cx="2954014" cy="1051721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22880CBE-B09D-DAB9-B96A-9246F5216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109" y="4921247"/>
            <a:ext cx="3150719" cy="1407363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5CFE0C4E-6CAE-55F1-A788-9E8F8B2D9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318" y="3571807"/>
            <a:ext cx="3736975" cy="884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92075" bIns="50800" numCol="1" anchor="ctr" anchorCtr="0" compatLnSpc="1">
            <a:prstTxWarp prst="textNoShape">
              <a:avLst/>
            </a:prstTxWarp>
          </a:bodyPr>
          <a:lstStyle>
            <a:lvl1pPr marL="384175" indent="-3429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E54F55"/>
              </a:buClr>
              <a:buSzPct val="100000"/>
              <a:buFont typeface="Wingdings" pitchFamily="2" charset="2"/>
              <a:buBlip>
                <a:blip r:embed="rId4"/>
              </a:buBlip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1pPr>
            <a:lvl2pPr marL="733425" indent="-28575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–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2pPr>
            <a:lvl3pPr marL="113347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495658"/>
              </a:buClr>
              <a:buSzPct val="100000"/>
              <a:buFont typeface="Wingdings" pitchFamily="2" charset="2"/>
              <a:buChar char="§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3pPr>
            <a:lvl4pPr marL="1590675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–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4pPr>
            <a:lvl5pPr marL="2047875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5pPr>
            <a:lvl6pPr marL="25050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6pPr>
            <a:lvl7pPr marL="29622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7pPr>
            <a:lvl8pPr marL="34194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8pPr>
            <a:lvl9pPr marL="38766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9pPr>
          </a:lstStyle>
          <a:p>
            <a:pPr marL="41275" indent="0" algn="r" eaLnBrk="1" hangingPunct="1">
              <a:buNone/>
            </a:pPr>
            <a:endParaRPr lang="it-IT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54DAB0A1-7808-A0FA-900C-82914469D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987686"/>
              </p:ext>
            </p:extLst>
          </p:nvPr>
        </p:nvGraphicFramePr>
        <p:xfrm>
          <a:off x="527737" y="1113900"/>
          <a:ext cx="5191272" cy="2205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580">
                  <a:extLst>
                    <a:ext uri="{9D8B030D-6E8A-4147-A177-3AD203B41FA5}">
                      <a16:colId xmlns:a16="http://schemas.microsoft.com/office/drawing/2014/main" val="720953753"/>
                    </a:ext>
                  </a:extLst>
                </a:gridCol>
                <a:gridCol w="791573">
                  <a:extLst>
                    <a:ext uri="{9D8B030D-6E8A-4147-A177-3AD203B41FA5}">
                      <a16:colId xmlns:a16="http://schemas.microsoft.com/office/drawing/2014/main" val="3460866004"/>
                    </a:ext>
                  </a:extLst>
                </a:gridCol>
                <a:gridCol w="362384">
                  <a:extLst>
                    <a:ext uri="{9D8B030D-6E8A-4147-A177-3AD203B41FA5}">
                      <a16:colId xmlns:a16="http://schemas.microsoft.com/office/drawing/2014/main" val="2181986095"/>
                    </a:ext>
                  </a:extLst>
                </a:gridCol>
                <a:gridCol w="1196281">
                  <a:extLst>
                    <a:ext uri="{9D8B030D-6E8A-4147-A177-3AD203B41FA5}">
                      <a16:colId xmlns:a16="http://schemas.microsoft.com/office/drawing/2014/main" val="3457218000"/>
                    </a:ext>
                  </a:extLst>
                </a:gridCol>
                <a:gridCol w="252977">
                  <a:extLst>
                    <a:ext uri="{9D8B030D-6E8A-4147-A177-3AD203B41FA5}">
                      <a16:colId xmlns:a16="http://schemas.microsoft.com/office/drawing/2014/main" val="1553916249"/>
                    </a:ext>
                  </a:extLst>
                </a:gridCol>
                <a:gridCol w="1117477">
                  <a:extLst>
                    <a:ext uri="{9D8B030D-6E8A-4147-A177-3AD203B41FA5}">
                      <a16:colId xmlns:a16="http://schemas.microsoft.com/office/drawing/2014/main" val="3663398566"/>
                    </a:ext>
                  </a:extLst>
                </a:gridCol>
              </a:tblGrid>
              <a:tr h="472414">
                <a:tc gridSpan="6"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Stato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 di </a:t>
                      </a:r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approvazione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 del RISK REGISTER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Esito</a:t>
                      </a:r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kern="1200" dirty="0">
                          <a:solidFill>
                            <a:schemeClr val="lt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Nome e </a:t>
                      </a:r>
                      <a:r>
                        <a:rPr lang="en-GB" sz="1200" b="1" kern="1200" dirty="0" err="1">
                          <a:solidFill>
                            <a:schemeClr val="lt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funzione</a:t>
                      </a:r>
                      <a:r>
                        <a:rPr lang="en-GB" sz="1200" b="1" kern="1200" dirty="0">
                          <a:solidFill>
                            <a:schemeClr val="lt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200" b="1" kern="1200" dirty="0" err="1">
                          <a:solidFill>
                            <a:schemeClr val="lt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dell’Esperto</a:t>
                      </a:r>
                      <a:endParaRPr lang="en-GB" sz="1200" b="1" kern="1200" dirty="0">
                        <a:solidFill>
                          <a:schemeClr val="lt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Montserrat" panose="00000500000000000000" pitchFamily="2" charset="0"/>
                        </a:rPr>
                        <a:t>Data </a:t>
                      </a:r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dell’ultimo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 assessment / </a:t>
                      </a:r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Commento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dell’esperto</a:t>
                      </a:r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Decisione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 da </a:t>
                      </a:r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prendere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 in review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Allegati</a:t>
                      </a:r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252653"/>
                  </a:ext>
                </a:extLst>
              </a:tr>
              <a:tr h="674124"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latin typeface="Montserrat" panose="00000500000000000000" pitchFamily="2" charset="0"/>
                        </a:rPr>
                        <a:t>Il RISK REGISTER é </a:t>
                      </a:r>
                      <a:r>
                        <a:rPr lang="en-GB" sz="1100" b="1" dirty="0" err="1">
                          <a:latin typeface="Montserrat" panose="00000500000000000000" pitchFamily="2" charset="0"/>
                        </a:rPr>
                        <a:t>stato</a:t>
                      </a:r>
                      <a:r>
                        <a:rPr lang="en-GB" sz="1100" b="1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100" b="1" dirty="0" err="1">
                          <a:latin typeface="Montserrat" panose="00000500000000000000" pitchFamily="2" charset="0"/>
                        </a:rPr>
                        <a:t>valutato</a:t>
                      </a:r>
                      <a:endParaRPr lang="en-GB" sz="1100" b="1" dirty="0">
                        <a:latin typeface="Montserrat" panose="00000500000000000000" pitchFamily="2" charset="0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err="1">
                          <a:latin typeface="Montserrat" panose="00000500000000000000" pitchFamily="2" charset="0"/>
                        </a:rPr>
                        <a:t>Esito</a:t>
                      </a:r>
                      <a:r>
                        <a:rPr lang="en-GB" sz="1100" dirty="0">
                          <a:latin typeface="Montserrat" panose="00000500000000000000" pitchFamily="2" charset="0"/>
                        </a:rPr>
                        <a:t> (R/A/G)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100" dirty="0">
                          <a:latin typeface="Montserrat" panose="00000500000000000000" pitchFamily="2" charset="0"/>
                        </a:rPr>
                        <a:t>da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latin typeface="Montserrat" panose="00000500000000000000" pitchFamily="2" charset="0"/>
                        </a:rPr>
                        <a:t>Nome / </a:t>
                      </a:r>
                      <a:r>
                        <a:rPr lang="en-GB" sz="1100" b="1" dirty="0" err="1">
                          <a:latin typeface="Montserrat" panose="00000500000000000000" pitchFamily="2" charset="0"/>
                        </a:rPr>
                        <a:t>funzione</a:t>
                      </a:r>
                      <a:endParaRPr lang="en-GB" sz="1100" b="1" dirty="0">
                        <a:latin typeface="Montserrat" panose="00000500000000000000" pitchFamily="2" charset="0"/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GB" sz="1100" dirty="0">
                          <a:latin typeface="Montserrat" panose="00000500000000000000" pitchFamily="2" charset="0"/>
                        </a:rPr>
                        <a:t>il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latin typeface="Montserrat" panose="00000500000000000000" pitchFamily="2" charset="0"/>
                        </a:rPr>
                        <a:t>gg/mm/</a:t>
                      </a:r>
                      <a:r>
                        <a:rPr lang="en-GB" sz="1100" dirty="0" err="1">
                          <a:latin typeface="Montserrat" panose="00000500000000000000" pitchFamily="2" charset="0"/>
                        </a:rPr>
                        <a:t>aaaa</a:t>
                      </a:r>
                      <a:endParaRPr lang="en-GB" sz="1100" dirty="0">
                        <a:latin typeface="Montserrat" panose="00000500000000000000" pitchFamily="2" charset="0"/>
                      </a:endParaRP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985212079"/>
                  </a:ext>
                </a:extLst>
              </a:tr>
              <a:tr h="1059338">
                <a:tc gridSpan="6">
                  <a:txBody>
                    <a:bodyPr/>
                    <a:lstStyle/>
                    <a:p>
                      <a:pPr algn="l"/>
                      <a:r>
                        <a:rPr lang="en-GB" sz="1200" b="1" dirty="0" err="1">
                          <a:latin typeface="Montserrat" panose="00000500000000000000" pitchFamily="2" charset="0"/>
                        </a:rPr>
                        <a:t>Messaggi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200" b="1" dirty="0" err="1">
                          <a:latin typeface="Montserrat" panose="00000500000000000000" pitchFamily="2" charset="0"/>
                        </a:rPr>
                        <a:t>chiave</a:t>
                      </a:r>
                      <a:endParaRPr lang="en-GB" sz="1200" b="1" dirty="0">
                        <a:latin typeface="Montserrat" panose="00000500000000000000" pitchFamily="2" charset="0"/>
                      </a:endParaRP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ü"/>
                      </a:pP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…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ü"/>
                      </a:pP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…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ü"/>
                      </a:pP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…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ü"/>
                      </a:pP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…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828690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14FFCFA1-F57D-3073-1154-F085B9A2AACA}"/>
              </a:ext>
            </a:extLst>
          </p:cNvPr>
          <p:cNvSpPr txBox="1"/>
          <p:nvPr/>
        </p:nvSpPr>
        <p:spPr>
          <a:xfrm>
            <a:off x="4603486" y="2113983"/>
            <a:ext cx="5346778" cy="1880087"/>
          </a:xfrm>
          <a:prstGeom prst="rect">
            <a:avLst/>
          </a:prstGeom>
          <a:solidFill>
            <a:schemeClr val="accent2">
              <a:alpha val="45098"/>
            </a:schemeClr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Obbligatoria per L1-L2-L3</a:t>
            </a:r>
          </a:p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Riportare schermata del </a:t>
            </a:r>
            <a:r>
              <a:rPr lang="it-IT" sz="2800" spc="0" dirty="0" err="1">
                <a:solidFill>
                  <a:srgbClr val="E81B44"/>
                </a:solidFill>
                <a:latin typeface="Montserrat SemiBold" panose="00000700000000000000" pitchFamily="50" charset="0"/>
              </a:rPr>
              <a:t>Summary</a:t>
            </a:r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 del Risk </a:t>
            </a:r>
            <a:r>
              <a:rPr lang="it-IT" sz="2800" spc="0" dirty="0" err="1">
                <a:solidFill>
                  <a:srgbClr val="E81B44"/>
                </a:solidFill>
                <a:latin typeface="Montserrat SemiBold" panose="00000700000000000000" pitchFamily="50" charset="0"/>
              </a:rPr>
              <a:t>Register</a:t>
            </a:r>
            <a:endParaRPr lang="it-IT" sz="2800" spc="0" dirty="0">
              <a:solidFill>
                <a:srgbClr val="E81B44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4B050D-E6AA-0E83-9C55-FC0F451ED941}"/>
              </a:ext>
            </a:extLst>
          </p:cNvPr>
          <p:cNvSpPr txBox="1"/>
          <p:nvPr/>
        </p:nvSpPr>
        <p:spPr>
          <a:xfrm>
            <a:off x="8176258" y="88382"/>
            <a:ext cx="3816261" cy="2202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produrre per ATS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638FFDB-4967-DC8D-F522-8B7381ED8B09}"/>
              </a:ext>
            </a:extLst>
          </p:cNvPr>
          <p:cNvSpPr txBox="1"/>
          <p:nvPr/>
        </p:nvSpPr>
        <p:spPr>
          <a:xfrm>
            <a:off x="8176258" y="352337"/>
            <a:ext cx="3806663" cy="261195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replicare per ATC in caso di variazioni</a:t>
            </a:r>
          </a:p>
        </p:txBody>
      </p:sp>
    </p:spTree>
    <p:extLst>
      <p:ext uri="{BB962C8B-B14F-4D97-AF65-F5344CB8AC3E}">
        <p14:creationId xmlns:p14="http://schemas.microsoft.com/office/powerpoint/2010/main" val="752024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DEE1A-BC80-B7E6-1ABB-E8F392347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87626F3-2BA5-515B-3069-874AF0958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Fidejussioni</a:t>
            </a:r>
            <a:br>
              <a:rPr lang="en-US" sz="3200" dirty="0"/>
            </a:br>
            <a:endParaRPr lang="it-IT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EE4A819-570D-D2A2-8639-91CA24479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318" y="3796395"/>
            <a:ext cx="3736975" cy="884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92075" bIns="50800" numCol="1" anchor="ctr" anchorCtr="0" compatLnSpc="1">
            <a:prstTxWarp prst="textNoShape">
              <a:avLst/>
            </a:prstTxWarp>
          </a:bodyPr>
          <a:lstStyle>
            <a:lvl1pPr marL="384175" indent="-3429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E54F55"/>
              </a:buClr>
              <a:buSzPct val="100000"/>
              <a:buFont typeface="Wingdings" pitchFamily="2" charset="2"/>
              <a:buBlip>
                <a:blip r:embed="rId2"/>
              </a:buBlip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1pPr>
            <a:lvl2pPr marL="733425" indent="-28575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–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2pPr>
            <a:lvl3pPr marL="113347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495658"/>
              </a:buClr>
              <a:buSzPct val="100000"/>
              <a:buFont typeface="Wingdings" pitchFamily="2" charset="2"/>
              <a:buChar char="§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3pPr>
            <a:lvl4pPr marL="1590675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–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4pPr>
            <a:lvl5pPr marL="2047875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5pPr>
            <a:lvl6pPr marL="25050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6pPr>
            <a:lvl7pPr marL="29622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7pPr>
            <a:lvl8pPr marL="34194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8pPr>
            <a:lvl9pPr marL="38766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9pPr>
          </a:lstStyle>
          <a:p>
            <a:pPr marL="41275" indent="0" algn="r" eaLnBrk="1" hangingPunct="1">
              <a:buNone/>
            </a:pPr>
            <a:endParaRPr lang="it-IT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34C2F31-4E23-5C08-DD71-74433EC70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318" y="3571807"/>
            <a:ext cx="3736975" cy="884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92075" bIns="50800" numCol="1" anchor="ctr" anchorCtr="0" compatLnSpc="1">
            <a:prstTxWarp prst="textNoShape">
              <a:avLst/>
            </a:prstTxWarp>
          </a:bodyPr>
          <a:lstStyle>
            <a:lvl1pPr marL="384175" indent="-3429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E54F55"/>
              </a:buClr>
              <a:buSzPct val="100000"/>
              <a:buFont typeface="Wingdings" pitchFamily="2" charset="2"/>
              <a:buBlip>
                <a:blip r:embed="rId2"/>
              </a:buBlip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1pPr>
            <a:lvl2pPr marL="733425" indent="-28575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–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2pPr>
            <a:lvl3pPr marL="113347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495658"/>
              </a:buClr>
              <a:buSzPct val="100000"/>
              <a:buFont typeface="Wingdings" pitchFamily="2" charset="2"/>
              <a:buChar char="§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3pPr>
            <a:lvl4pPr marL="1590675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–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4pPr>
            <a:lvl5pPr marL="2047875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5pPr>
            <a:lvl6pPr marL="25050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6pPr>
            <a:lvl7pPr marL="29622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7pPr>
            <a:lvl8pPr marL="34194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8pPr>
            <a:lvl9pPr marL="38766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9pPr>
          </a:lstStyle>
          <a:p>
            <a:pPr marL="41275" indent="0" algn="r" eaLnBrk="1" hangingPunct="1">
              <a:buNone/>
            </a:pPr>
            <a:endParaRPr lang="it-IT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EC3F52F-CA96-5031-D69F-22C4C70B4349}"/>
              </a:ext>
            </a:extLst>
          </p:cNvPr>
          <p:cNvSpPr txBox="1"/>
          <p:nvPr/>
        </p:nvSpPr>
        <p:spPr>
          <a:xfrm>
            <a:off x="3546282" y="928651"/>
            <a:ext cx="8436639" cy="1496497"/>
          </a:xfrm>
          <a:prstGeom prst="rect">
            <a:avLst/>
          </a:prstGeom>
          <a:solidFill>
            <a:srgbClr val="F6EB0A">
              <a:alpha val="45098"/>
            </a:srgbClr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Obbligatoria </a:t>
            </a:r>
            <a:r>
              <a:rPr lang="it-IT" sz="2800" dirty="0">
                <a:solidFill>
                  <a:srgbClr val="E81B44"/>
                </a:solidFill>
                <a:latin typeface="Montserrat SemiBold" panose="00000700000000000000" pitchFamily="50" charset="0"/>
              </a:rPr>
              <a:t>ove richiesta da gara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6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Calcolo fidej</a:t>
            </a:r>
            <a:r>
              <a:rPr lang="it-IT" sz="1600" dirty="0">
                <a:solidFill>
                  <a:srgbClr val="E81B44"/>
                </a:solidFill>
                <a:latin typeface="Montserrat SemiBold" panose="00000700000000000000" pitchFamily="50" charset="0"/>
              </a:rPr>
              <a:t>ussione provvisoria: Tender Office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600" dirty="0">
                <a:solidFill>
                  <a:srgbClr val="E81B44"/>
                </a:solidFill>
                <a:latin typeface="Montserrat SemiBold" panose="00000700000000000000" pitchFamily="50" charset="0"/>
              </a:rPr>
              <a:t>Stima fidejussione definitiva: Sales (in quanto legata a sconto su Base d’Asta)</a:t>
            </a:r>
            <a:endParaRPr lang="it-IT" sz="1600" spc="0" dirty="0">
              <a:solidFill>
                <a:srgbClr val="E81B44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785AF-DABE-9F56-9FE9-6C33AA8538B1}"/>
              </a:ext>
            </a:extLst>
          </p:cNvPr>
          <p:cNvSpPr txBox="1"/>
          <p:nvPr/>
        </p:nvSpPr>
        <p:spPr>
          <a:xfrm>
            <a:off x="8176258" y="88382"/>
            <a:ext cx="3816261" cy="2202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produrre per ATS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27CA9EF-0E7A-55C6-2754-CE8E0CFD6016}"/>
              </a:ext>
            </a:extLst>
          </p:cNvPr>
          <p:cNvSpPr txBox="1"/>
          <p:nvPr/>
        </p:nvSpPr>
        <p:spPr>
          <a:xfrm>
            <a:off x="8176258" y="352337"/>
            <a:ext cx="3806663" cy="261195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replicare per ATC in caso di variazioni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646E38-1012-F7B4-6C77-8BBB1AEA8D5A}"/>
              </a:ext>
            </a:extLst>
          </p:cNvPr>
          <p:cNvSpPr txBox="1">
            <a:spLocks noChangeArrowheads="1"/>
          </p:cNvSpPr>
          <p:nvPr/>
        </p:nvSpPr>
        <p:spPr>
          <a:xfrm>
            <a:off x="595223" y="1305639"/>
            <a:ext cx="3026497" cy="13567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40000" indent="-270000" algn="l" defTabSz="914400" rtl="0" eaLnBrk="1" latinLnBrk="0" hangingPunct="1">
              <a:spcBef>
                <a:spcPts val="384"/>
              </a:spcBef>
              <a:buClr>
                <a:schemeClr val="tx2"/>
              </a:buClr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08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50000" indent="-27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lvl="1" indent="-180000">
              <a:spcBef>
                <a:spcPts val="100"/>
              </a:spcBef>
              <a:buClr>
                <a:schemeClr val="accent1"/>
              </a:buClr>
              <a:buFont typeface="Lucida Sans Unicode" pitchFamily="34" charset="0"/>
              <a:buChar char="▶"/>
              <a:defRPr/>
            </a:pPr>
            <a:r>
              <a:rPr lang="en-GB" sz="1400" b="1" dirty="0" err="1">
                <a:latin typeface="Montserrat" panose="00000500000000000000" pitchFamily="2" charset="0"/>
                <a:cs typeface="Calibri" panose="020F0502020204030204" pitchFamily="34" charset="0"/>
              </a:rPr>
              <a:t>Fidejussione</a:t>
            </a:r>
            <a:r>
              <a:rPr lang="en-GB" sz="1400" b="1" dirty="0">
                <a:latin typeface="Montserrat" panose="00000500000000000000" pitchFamily="2" charset="0"/>
                <a:cs typeface="Calibri" panose="020F0502020204030204" pitchFamily="34" charset="0"/>
              </a:rPr>
              <a:t> </a:t>
            </a:r>
            <a:r>
              <a:rPr lang="en-GB" sz="1400" b="1" dirty="0" err="1">
                <a:latin typeface="Montserrat" panose="00000500000000000000" pitchFamily="2" charset="0"/>
                <a:cs typeface="Calibri" panose="020F0502020204030204" pitchFamily="34" charset="0"/>
              </a:rPr>
              <a:t>provvisioria</a:t>
            </a:r>
            <a:r>
              <a:rPr lang="en-GB" sz="1400" b="1" dirty="0">
                <a:latin typeface="Montserrat" panose="00000500000000000000" pitchFamily="2" charset="0"/>
                <a:cs typeface="Calibri" panose="020F0502020204030204" pitchFamily="34" charset="0"/>
              </a:rPr>
              <a:t>:</a:t>
            </a:r>
          </a:p>
          <a:p>
            <a:pPr marL="360363" lvl="1" indent="-179388">
              <a:spcBef>
                <a:spcPts val="100"/>
              </a:spcBef>
              <a:buClr>
                <a:schemeClr val="accent1"/>
              </a:buClr>
              <a:defRPr/>
            </a:pPr>
            <a:r>
              <a:rPr lang="en-GB" sz="1400" dirty="0" err="1">
                <a:latin typeface="Montserrat" panose="00000500000000000000" pitchFamily="2" charset="0"/>
                <a:cs typeface="Calibri" panose="020F0502020204030204" pitchFamily="34" charset="0"/>
              </a:rPr>
              <a:t>Importo</a:t>
            </a: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 = </a:t>
            </a:r>
            <a:r>
              <a:rPr lang="en-GB" sz="1400" dirty="0" err="1">
                <a:solidFill>
                  <a:schemeClr val="accent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xx,xx</a:t>
            </a:r>
            <a:r>
              <a:rPr lang="en-GB" sz="1400" dirty="0">
                <a:solidFill>
                  <a:schemeClr val="accent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 </a:t>
            </a: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M€</a:t>
            </a:r>
          </a:p>
          <a:p>
            <a:pPr marL="360363" lvl="1" indent="-179388">
              <a:spcBef>
                <a:spcPts val="100"/>
              </a:spcBef>
              <a:buClr>
                <a:schemeClr val="accent1"/>
              </a:buClr>
              <a:defRPr/>
            </a:pPr>
            <a:endParaRPr lang="en-GB" sz="1400" dirty="0">
              <a:latin typeface="Montserrat" panose="00000500000000000000" pitchFamily="2" charset="0"/>
              <a:cs typeface="Calibri" panose="020F0502020204030204" pitchFamily="34" charset="0"/>
            </a:endParaRPr>
          </a:p>
          <a:p>
            <a:pPr marL="180000" lvl="1" indent="-180000">
              <a:spcBef>
                <a:spcPts val="100"/>
              </a:spcBef>
              <a:buClr>
                <a:schemeClr val="accent1"/>
              </a:buClr>
              <a:buFont typeface="Lucida Sans Unicode" pitchFamily="34" charset="0"/>
              <a:buChar char="▶"/>
              <a:defRPr/>
            </a:pPr>
            <a:r>
              <a:rPr lang="en-GB" sz="1400" b="1" dirty="0" err="1">
                <a:latin typeface="Montserrat" panose="00000500000000000000" pitchFamily="2" charset="0"/>
                <a:cs typeface="Calibri" panose="020F0502020204030204" pitchFamily="34" charset="0"/>
              </a:rPr>
              <a:t>Fidejussione</a:t>
            </a:r>
            <a:r>
              <a:rPr lang="en-GB" sz="1400" b="1" dirty="0">
                <a:latin typeface="Montserrat" panose="00000500000000000000" pitchFamily="2" charset="0"/>
                <a:cs typeface="Calibri" panose="020F0502020204030204" pitchFamily="34" charset="0"/>
              </a:rPr>
              <a:t> </a:t>
            </a:r>
            <a:r>
              <a:rPr lang="en-GB" sz="1400" b="1" dirty="0" err="1">
                <a:latin typeface="Montserrat" panose="00000500000000000000" pitchFamily="2" charset="0"/>
                <a:cs typeface="Calibri" panose="020F0502020204030204" pitchFamily="34" charset="0"/>
              </a:rPr>
              <a:t>definitiva</a:t>
            </a:r>
            <a:r>
              <a:rPr lang="en-GB" sz="1400" b="1" dirty="0">
                <a:latin typeface="Montserrat" panose="00000500000000000000" pitchFamily="2" charset="0"/>
                <a:cs typeface="Calibri" panose="020F0502020204030204" pitchFamily="34" charset="0"/>
              </a:rPr>
              <a:t>:</a:t>
            </a:r>
          </a:p>
          <a:p>
            <a:pPr marL="360363" lvl="1" indent="-179388">
              <a:spcBef>
                <a:spcPts val="100"/>
              </a:spcBef>
              <a:buClr>
                <a:schemeClr val="accent1"/>
              </a:buClr>
              <a:defRPr/>
            </a:pPr>
            <a:r>
              <a:rPr lang="en-GB" sz="1400" dirty="0" err="1">
                <a:latin typeface="Montserrat" panose="00000500000000000000" pitchFamily="2" charset="0"/>
                <a:cs typeface="Calibri" panose="020F0502020204030204" pitchFamily="34" charset="0"/>
              </a:rPr>
              <a:t>Importo</a:t>
            </a: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 = </a:t>
            </a:r>
            <a:r>
              <a:rPr lang="en-GB" sz="1400" dirty="0" err="1">
                <a:solidFill>
                  <a:schemeClr val="accent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xx,xx</a:t>
            </a:r>
            <a:r>
              <a:rPr lang="en-GB" sz="1400" dirty="0">
                <a:solidFill>
                  <a:schemeClr val="accent1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 </a:t>
            </a:r>
            <a:r>
              <a:rPr lang="en-GB" sz="1400" dirty="0">
                <a:latin typeface="Montserrat" panose="00000500000000000000" pitchFamily="2" charset="0"/>
                <a:cs typeface="Calibri" panose="020F0502020204030204" pitchFamily="34" charset="0"/>
              </a:rPr>
              <a:t>M€</a:t>
            </a:r>
          </a:p>
          <a:p>
            <a:pPr marL="180975" lvl="1" indent="0">
              <a:spcBef>
                <a:spcPts val="100"/>
              </a:spcBef>
              <a:buClr>
                <a:schemeClr val="accent1"/>
              </a:buClr>
              <a:buNone/>
              <a:defRPr/>
            </a:pPr>
            <a:endParaRPr lang="en-GB" sz="1400" dirty="0">
              <a:latin typeface="Montserrat" panose="000005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4E13C49-138B-60EE-FA95-6458E0A28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883" y="2834186"/>
            <a:ext cx="5724938" cy="336569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F2B5801-0F7D-2337-F9B7-E3F3DFC9B734}"/>
              </a:ext>
            </a:extLst>
          </p:cNvPr>
          <p:cNvSpPr txBox="1"/>
          <p:nvPr/>
        </p:nvSpPr>
        <p:spPr>
          <a:xfrm rot="681282">
            <a:off x="8476998" y="3600467"/>
            <a:ext cx="2230897" cy="391858"/>
          </a:xfrm>
          <a:prstGeom prst="rect">
            <a:avLst/>
          </a:prstGeom>
          <a:solidFill>
            <a:schemeClr val="bg1">
              <a:lumMod val="65000"/>
              <a:alpha val="45098"/>
            </a:schemeClr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Esempio</a:t>
            </a:r>
          </a:p>
        </p:txBody>
      </p:sp>
    </p:spTree>
    <p:extLst>
      <p:ext uri="{BB962C8B-B14F-4D97-AF65-F5344CB8AC3E}">
        <p14:creationId xmlns:p14="http://schemas.microsoft.com/office/powerpoint/2010/main" val="3990234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2A720F8-F537-4295-B82E-A6272D66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Miglioramenti P&amp;L/Cash e strategia di negoziazione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1A36A-47C0-3870-C674-465E0B8487EC}"/>
              </a:ext>
            </a:extLst>
          </p:cNvPr>
          <p:cNvSpPr txBox="1"/>
          <p:nvPr/>
        </p:nvSpPr>
        <p:spPr>
          <a:xfrm>
            <a:off x="595223" y="1143000"/>
            <a:ext cx="10702697" cy="4571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GB" sz="1400" b="1" kern="0" spc="100" dirty="0" err="1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Azioni</a:t>
            </a:r>
            <a:r>
              <a:rPr lang="en-GB" sz="1400" b="1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 per il </a:t>
            </a:r>
            <a:r>
              <a:rPr lang="en-GB" sz="1400" b="1" kern="0" spc="100" dirty="0" err="1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miglioramento</a:t>
            </a:r>
            <a:r>
              <a:rPr lang="en-GB" sz="1400" b="1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 P&amp;L / Cash</a:t>
            </a:r>
            <a:r>
              <a:rPr lang="en-GB" sz="1400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: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GB" sz="1400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….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GB" sz="1400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….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GB" sz="1400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….</a:t>
            </a:r>
          </a:p>
          <a:p>
            <a:pPr algn="l"/>
            <a:endParaRPr lang="en-GB" sz="1400" kern="0" spc="100" dirty="0">
              <a:latin typeface="Montserrat" panose="02000505000000020004" pitchFamily="2" charset="77"/>
              <a:ea typeface="Lutech Light" pitchFamily="2" charset="-128"/>
              <a:cs typeface="Lutech Light" pitchFamily="2" charset="-128"/>
            </a:endParaRPr>
          </a:p>
          <a:p>
            <a:pPr algn="l"/>
            <a:endParaRPr lang="en-GB" sz="1400" kern="0" spc="100" dirty="0">
              <a:latin typeface="Montserrat" panose="02000505000000020004" pitchFamily="2" charset="77"/>
              <a:ea typeface="Lutech Light" pitchFamily="2" charset="-128"/>
              <a:cs typeface="Lutech Light" pitchFamily="2" charset="-128"/>
            </a:endParaRPr>
          </a:p>
          <a:p>
            <a:pPr algn="l"/>
            <a:r>
              <a:rPr lang="en-GB" sz="1400" b="1" kern="0" spc="100" dirty="0" err="1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Strategia</a:t>
            </a:r>
            <a:r>
              <a:rPr lang="en-GB" sz="1400" b="1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 di </a:t>
            </a:r>
            <a:r>
              <a:rPr lang="en-GB" sz="1400" b="1" kern="0" spc="100" dirty="0" err="1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negoziazione</a:t>
            </a:r>
            <a:r>
              <a:rPr lang="en-GB" sz="1400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: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GB" sz="1400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…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GB" sz="1400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…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GB" sz="1400" kern="0" spc="100" dirty="0">
                <a:latin typeface="Montserrat" panose="02000505000000020004" pitchFamily="2" charset="77"/>
                <a:ea typeface="Lutech Light" pitchFamily="2" charset="-128"/>
                <a:cs typeface="Lutech Light" pitchFamily="2" charset="-128"/>
              </a:rPr>
              <a:t>…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ACDA40A-D417-60F8-F474-4D7B22D4EAC6}"/>
              </a:ext>
            </a:extLst>
          </p:cNvPr>
          <p:cNvSpPr txBox="1"/>
          <p:nvPr/>
        </p:nvSpPr>
        <p:spPr>
          <a:xfrm rot="681282">
            <a:off x="4611580" y="3169497"/>
            <a:ext cx="5066506" cy="1198690"/>
          </a:xfrm>
          <a:prstGeom prst="rect">
            <a:avLst/>
          </a:prstGeom>
          <a:solidFill>
            <a:schemeClr val="accent5">
              <a:alpha val="45098"/>
            </a:schemeClr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Ove applicabile / richiesta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8933A8C-EFA7-59E2-4996-FE4D941EEEF4}"/>
              </a:ext>
            </a:extLst>
          </p:cNvPr>
          <p:cNvSpPr txBox="1"/>
          <p:nvPr/>
        </p:nvSpPr>
        <p:spPr>
          <a:xfrm>
            <a:off x="8197749" y="78204"/>
            <a:ext cx="3816261" cy="2202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produrre per ATS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4E30B58-F469-4239-8DAC-3F6FEE42021B}"/>
              </a:ext>
            </a:extLst>
          </p:cNvPr>
          <p:cNvSpPr txBox="1"/>
          <p:nvPr/>
        </p:nvSpPr>
        <p:spPr>
          <a:xfrm>
            <a:off x="8197749" y="342159"/>
            <a:ext cx="3806663" cy="261195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replicare per ATC in caso di variazioni</a:t>
            </a:r>
          </a:p>
        </p:txBody>
      </p:sp>
    </p:spTree>
    <p:extLst>
      <p:ext uri="{BB962C8B-B14F-4D97-AF65-F5344CB8AC3E}">
        <p14:creationId xmlns:p14="http://schemas.microsoft.com/office/powerpoint/2010/main" val="3558556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2071F-A5EE-3AD2-BFA1-2B6B703C1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FCB8F4-15E1-550A-5B8E-46DCF6B42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1666512"/>
            <a:ext cx="7302844" cy="1044575"/>
          </a:xfrm>
        </p:spPr>
        <p:txBody>
          <a:bodyPr/>
          <a:lstStyle/>
          <a:p>
            <a:r>
              <a:rPr lang="it-IT" dirty="0"/>
              <a:t>Key </a:t>
            </a:r>
            <a:r>
              <a:rPr lang="it-IT" dirty="0" err="1"/>
              <a:t>Contracting</a:t>
            </a:r>
            <a:r>
              <a:rPr lang="it-IT" dirty="0"/>
              <a:t> </a:t>
            </a:r>
            <a:r>
              <a:rPr lang="it-IT" dirty="0" err="1"/>
              <a:t>Principle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8954CC-B45E-2474-B236-99CABC7EBCB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5939" y="4038964"/>
            <a:ext cx="5400675" cy="1152524"/>
          </a:xfrm>
        </p:spPr>
        <p:txBody>
          <a:bodyPr>
            <a:normAutofit/>
          </a:bodyPr>
          <a:lstStyle/>
          <a:p>
            <a:r>
              <a:rPr lang="it-IT" sz="2000" b="1" dirty="0"/>
              <a:t>GG/MM/AA</a:t>
            </a:r>
          </a:p>
        </p:txBody>
      </p:sp>
    </p:spTree>
    <p:extLst>
      <p:ext uri="{BB962C8B-B14F-4D97-AF65-F5344CB8AC3E}">
        <p14:creationId xmlns:p14="http://schemas.microsoft.com/office/powerpoint/2010/main" val="4201665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378A4-1638-5EE5-77F0-B8794A4FC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ggetto 18" hidden="1">
            <a:extLst>
              <a:ext uri="{FF2B5EF4-FFF2-40B4-BE49-F238E27FC236}">
                <a16:creationId xmlns:a16="http://schemas.microsoft.com/office/drawing/2014/main" id="{079F90F2-BBAD-CD22-EBD4-3769EEC6D70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think-cell" r:id="rId3" imgW="395" imgH="396" progId="TCLayout.ActiveDocument.1">
                  <p:embed/>
                </p:oleObj>
              </mc:Choice>
              <mc:Fallback>
                <p:oleObj name="Diapositiva think-cell" r:id="rId3" imgW="395" imgH="396" progId="TCLayout.ActiveDocument.1">
                  <p:embed/>
                  <p:pic>
                    <p:nvPicPr>
                      <p:cNvPr id="19" name="Oggetto 18" hidden="1">
                        <a:extLst>
                          <a:ext uri="{FF2B5EF4-FFF2-40B4-BE49-F238E27FC236}">
                            <a16:creationId xmlns:a16="http://schemas.microsoft.com/office/drawing/2014/main" id="{079F90F2-BBAD-CD22-EBD4-3769EEC6D7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olo 3">
            <a:extLst>
              <a:ext uri="{FF2B5EF4-FFF2-40B4-BE49-F238E27FC236}">
                <a16:creationId xmlns:a16="http://schemas.microsoft.com/office/drawing/2014/main" id="{76D3932D-58EF-15A0-48BB-060941D07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algn="just"/>
            <a:r>
              <a:rPr lang="it-IT" dirty="0"/>
              <a:t>Opportunity / Tender </a:t>
            </a:r>
            <a:r>
              <a:rPr lang="it-IT" dirty="0" err="1"/>
              <a:t>Summary</a:t>
            </a:r>
            <a:r>
              <a:rPr lang="it-IT" dirty="0"/>
              <a:t> 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DA39F8E-557F-5CE1-F97D-892C736C98F6}"/>
              </a:ext>
            </a:extLst>
          </p:cNvPr>
          <p:cNvSpPr/>
          <p:nvPr/>
        </p:nvSpPr>
        <p:spPr>
          <a:xfrm>
            <a:off x="595221" y="1124431"/>
            <a:ext cx="11389949" cy="253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t-IT" sz="1400" b="1" dirty="0">
                <a:latin typeface="Montserrat" panose="00000500000000000000" pitchFamily="2" charset="0"/>
                <a:ea typeface="Calibri" panose="020F0502020204030204" pitchFamily="34" charset="0"/>
              </a:rPr>
              <a:t>&lt;Codice offerta&gt; - &lt;Titolo Opportunità&gt;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2526722-867E-E136-41AB-A252AC58E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87861"/>
              </p:ext>
            </p:extLst>
          </p:nvPr>
        </p:nvGraphicFramePr>
        <p:xfrm>
          <a:off x="595220" y="1448671"/>
          <a:ext cx="5797255" cy="929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7255">
                  <a:extLst>
                    <a:ext uri="{9D8B030D-6E8A-4147-A177-3AD203B41FA5}">
                      <a16:colId xmlns:a16="http://schemas.microsoft.com/office/drawing/2014/main" val="340399437"/>
                    </a:ext>
                  </a:extLst>
                </a:gridCol>
              </a:tblGrid>
              <a:tr h="264576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Montserrat" panose="00000500000000000000" pitchFamily="2" charset="0"/>
                        </a:rPr>
                        <a:t>Dati Cliente e referenti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82664"/>
                  </a:ext>
                </a:extLst>
              </a:tr>
              <a:tr h="655049">
                <a:tc>
                  <a:txBody>
                    <a:bodyPr/>
                    <a:lstStyle/>
                    <a:p>
                      <a:pPr algn="just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Montserrat"/>
                        </a:rPr>
                        <a:t>&lt;Nome 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Montserrat"/>
                        </a:rPr>
                        <a:t>Cliente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Montserrat"/>
                        </a:rPr>
                        <a:t>&gt; (&lt;Tipo 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Montserrat"/>
                        </a:rPr>
                        <a:t>Cliente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Montserrat"/>
                        </a:rPr>
                        <a:t>&gt; – &lt;Industry&gt;)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n-GB" sz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Referente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commerciale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: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&lt;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Nominativo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Client Executive/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Mgr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&gt;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CDE: 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&lt;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Nominativo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&gt;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88399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B6AF93D2-053A-B35E-C75C-A8DB5FCEF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327580"/>
              </p:ext>
            </p:extLst>
          </p:nvPr>
        </p:nvGraphicFramePr>
        <p:xfrm>
          <a:off x="595219" y="2448977"/>
          <a:ext cx="5797255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7255">
                  <a:extLst>
                    <a:ext uri="{9D8B030D-6E8A-4147-A177-3AD203B41FA5}">
                      <a16:colId xmlns:a16="http://schemas.microsoft.com/office/drawing/2014/main" val="340399437"/>
                    </a:ext>
                  </a:extLst>
                </a:gridCol>
              </a:tblGrid>
              <a:tr h="267779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Montserrat" panose="00000500000000000000" pitchFamily="2" charset="0"/>
                        </a:rPr>
                        <a:t>Dati del deal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82664"/>
                  </a:ext>
                </a:extLst>
              </a:tr>
              <a:tr h="1613820">
                <a:tc>
                  <a:txBody>
                    <a:bodyPr/>
                    <a:lstStyle/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Scope: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&lt;Breve </a:t>
                      </a:r>
                      <a:r>
                        <a:rPr lang="en-GB" sz="1200" b="1" dirty="0" err="1">
                          <a:latin typeface="Montserrat" panose="00000500000000000000" pitchFamily="2" charset="0"/>
                        </a:rPr>
                        <a:t>descrizione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 &gt;</a:t>
                      </a: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endParaRPr lang="en-GB" sz="1200" b="1" dirty="0">
                        <a:latin typeface="Montserrat" panose="00000500000000000000" pitchFamily="2" charset="0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12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Target Area: </a:t>
                      </a:r>
                      <a:r>
                        <a:rPr lang="it-IT" sz="12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&lt;</a:t>
                      </a:r>
                      <a:r>
                        <a:rPr lang="it-IT" sz="1200" b="1" i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Indicare l’area del cliente impattata</a:t>
                      </a:r>
                      <a:r>
                        <a:rPr lang="it-IT" sz="1200" b="1" i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Calibri" panose="020F0502020204030204" pitchFamily="34" charset="0"/>
                        </a:rPr>
                        <a:t>&gt;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n-GB" sz="1200" b="0" dirty="0" err="1">
                          <a:latin typeface="Montserrat" panose="00000500000000000000" pitchFamily="2" charset="0"/>
                        </a:rPr>
                        <a:t>Attività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: 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Progetto / 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Servizio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/ 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Rivendita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prodotti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/ 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Consulenza</a:t>
                      </a:r>
                      <a:endParaRPr lang="en-GB" sz="1200" b="1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Num. Lotti: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&lt;1 </a:t>
                      </a:r>
                      <a:r>
                        <a:rPr lang="en-GB" sz="1200" b="1" dirty="0" err="1">
                          <a:latin typeface="Montserrat" panose="00000500000000000000" pitchFamily="2" charset="0"/>
                        </a:rPr>
                        <a:t>oppure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200" b="1" dirty="0" err="1">
                          <a:latin typeface="Montserrat" panose="00000500000000000000" pitchFamily="2" charset="0"/>
                        </a:rPr>
                        <a:t>altro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200" b="1" dirty="0" err="1">
                          <a:latin typeface="Montserrat" panose="00000500000000000000" pitchFamily="2" charset="0"/>
                        </a:rPr>
                        <a:t>numero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&gt;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n-GB" sz="1200" b="0" dirty="0" err="1">
                          <a:latin typeface="Montserrat" panose="00000500000000000000" pitchFamily="2" charset="0"/>
                        </a:rPr>
                        <a:t>Durata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: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&lt;xx </a:t>
                      </a:r>
                      <a:r>
                        <a:rPr lang="en-GB" sz="1200" b="1" dirty="0" err="1">
                          <a:latin typeface="Montserrat" panose="00000500000000000000" pitchFamily="2" charset="0"/>
                        </a:rPr>
                        <a:t>mesi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&gt;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Base </a:t>
                      </a:r>
                      <a:r>
                        <a:rPr lang="en-GB" sz="1200" b="0" dirty="0" err="1">
                          <a:latin typeface="Montserrat" panose="00000500000000000000" pitchFamily="2" charset="0"/>
                        </a:rPr>
                        <a:t>d’asta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 / Budget del </a:t>
                      </a:r>
                      <a:r>
                        <a:rPr lang="en-GB" sz="1200" b="0" dirty="0" err="1">
                          <a:latin typeface="Montserrat" panose="00000500000000000000" pitchFamily="2" charset="0"/>
                        </a:rPr>
                        <a:t>cliente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: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&lt;</a:t>
                      </a:r>
                      <a:r>
                        <a:rPr lang="en-GB" sz="1200" b="1" dirty="0" err="1">
                          <a:latin typeface="Montserrat" panose="00000500000000000000" pitchFamily="2" charset="0"/>
                        </a:rPr>
                        <a:t>xxxx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 €&gt;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n-GB" sz="1200" b="0" dirty="0" err="1">
                          <a:latin typeface="Montserrat" panose="00000500000000000000" pitchFamily="2" charset="0"/>
                        </a:rPr>
                        <a:t>Criteri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 di </a:t>
                      </a:r>
                      <a:r>
                        <a:rPr lang="en-GB" sz="1200" b="0" dirty="0" err="1">
                          <a:latin typeface="Montserrat" panose="00000500000000000000" pitchFamily="2" charset="0"/>
                        </a:rPr>
                        <a:t>valutazione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: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&lt;xx Tecnica – xx Economica&gt;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Deliverable: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&lt;OT / OE / CV /  Business Case&gt;</a:t>
                      </a:r>
                      <a:endParaRPr lang="en-GB" sz="1200" b="0" dirty="0"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88399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AD4B1613-5864-2666-A93A-D4CD52475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1237"/>
              </p:ext>
            </p:extLst>
          </p:nvPr>
        </p:nvGraphicFramePr>
        <p:xfrm>
          <a:off x="6484389" y="2808884"/>
          <a:ext cx="5488147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8147">
                  <a:extLst>
                    <a:ext uri="{9D8B030D-6E8A-4147-A177-3AD203B41FA5}">
                      <a16:colId xmlns:a16="http://schemas.microsoft.com/office/drawing/2014/main" val="340399437"/>
                    </a:ext>
                  </a:extLst>
                </a:gridCol>
              </a:tblGrid>
              <a:tr h="267092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Montserrat" panose="00000500000000000000" pitchFamily="2" charset="0"/>
                        </a:rPr>
                        <a:t>Modalità di proposizione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82664"/>
                  </a:ext>
                </a:extLst>
              </a:tr>
              <a:tr h="1239996">
                <a:tc>
                  <a:txBody>
                    <a:bodyPr/>
                    <a:lstStyle/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n-GB" sz="1200" dirty="0">
                          <a:latin typeface="Montserrat" panose="00000500000000000000" pitchFamily="2" charset="0"/>
                        </a:rPr>
                        <a:t>Business Model: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&lt;Da soli / In RTI / In </a:t>
                      </a:r>
                      <a:r>
                        <a:rPr lang="en-GB" sz="1200" b="1" dirty="0" err="1">
                          <a:latin typeface="Montserrat" panose="00000500000000000000" pitchFamily="2" charset="0"/>
                        </a:rPr>
                        <a:t>subappalto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&gt;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n-GB" sz="1200" dirty="0">
                          <a:latin typeface="Montserrat" panose="00000500000000000000" pitchFamily="2" charset="0"/>
                        </a:rPr>
                        <a:t>Legal Entity </a:t>
                      </a:r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Fatturante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: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Azienda </a:t>
                      </a:r>
                      <a:endParaRPr lang="en-GB" sz="1200" dirty="0">
                        <a:latin typeface="Montserrat" panose="00000500000000000000" pitchFamily="2" charset="0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Altre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 Legal Entity </a:t>
                      </a:r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coinvolte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: 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Azienda 1, Azienda 2, …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n-GB" sz="1200" dirty="0">
                          <a:latin typeface="Montserrat" panose="00000500000000000000" pitchFamily="2" charset="0"/>
                        </a:rPr>
                        <a:t>Practice </a:t>
                      </a:r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coinvolte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: 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Practice 1, Practice 2, …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Partner: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Partner 1, ..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Quota RTI: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&lt;xx %&gt; - 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Quota </a:t>
                      </a:r>
                      <a:r>
                        <a:rPr lang="en-GB" sz="1200" b="0" dirty="0" err="1">
                          <a:latin typeface="Montserrat" panose="00000500000000000000" pitchFamily="2" charset="0"/>
                        </a:rPr>
                        <a:t>Subappalto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: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&lt;xx %&gt;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Bid Manager:  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&lt;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Nominativo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&gt;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  -  Solution Manager: 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&lt;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Nominativo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&gt;</a:t>
                      </a:r>
                      <a:endParaRPr lang="it-IT" sz="16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88399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43698041-C1BB-F778-2A98-277253924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057178"/>
              </p:ext>
            </p:extLst>
          </p:nvPr>
        </p:nvGraphicFramePr>
        <p:xfrm>
          <a:off x="6484389" y="1448671"/>
          <a:ext cx="5500781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0781">
                  <a:extLst>
                    <a:ext uri="{9D8B030D-6E8A-4147-A177-3AD203B41FA5}">
                      <a16:colId xmlns:a16="http://schemas.microsoft.com/office/drawing/2014/main" val="2026517444"/>
                    </a:ext>
                  </a:extLst>
                </a:gridCol>
              </a:tblGrid>
              <a:tr h="266715">
                <a:tc>
                  <a:txBody>
                    <a:bodyPr/>
                    <a:lstStyle/>
                    <a:p>
                      <a:pPr algn="just"/>
                      <a:r>
                        <a:rPr lang="it-IT" sz="1200" dirty="0">
                          <a:latin typeface="Montserrat"/>
                        </a:rPr>
                        <a:t>RAISE</a:t>
                      </a:r>
                      <a:endParaRPr lang="en-GB" sz="1200" dirty="0">
                        <a:latin typeface="Montserrat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78164"/>
                  </a:ext>
                </a:extLst>
              </a:tr>
              <a:tr h="58692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</a:pPr>
                      <a:r>
                        <a:rPr lang="en-GB" sz="1200" b="0" dirty="0" err="1">
                          <a:latin typeface="Montserrat" panose="00000500000000000000" pitchFamily="2" charset="0"/>
                        </a:rPr>
                        <a:t>Livello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 di </a:t>
                      </a:r>
                      <a:r>
                        <a:rPr lang="en-GB" sz="1200" b="0" dirty="0" err="1">
                          <a:latin typeface="Montserrat" panose="00000500000000000000" pitchFamily="2" charset="0"/>
                        </a:rPr>
                        <a:t>autorizzazione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: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&lt;L1, L2, L3, …&gt;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TCV e </a:t>
                      </a:r>
                      <a:r>
                        <a:rPr lang="en-GB" sz="1200" b="0" dirty="0" err="1">
                          <a:latin typeface="Montserrat" panose="00000500000000000000" pitchFamily="2" charset="0"/>
                        </a:rPr>
                        <a:t>margine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200" b="0" dirty="0" err="1">
                          <a:latin typeface="Montserrat" panose="00000500000000000000" pitchFamily="2" charset="0"/>
                        </a:rPr>
                        <a:t>stimato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: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&lt;</a:t>
                      </a:r>
                      <a:r>
                        <a:rPr lang="en-GB" sz="1200" b="1" dirty="0" err="1">
                          <a:latin typeface="Montserrat" panose="00000500000000000000" pitchFamily="2" charset="0"/>
                        </a:rPr>
                        <a:t>xxxx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 € </a:t>
                      </a:r>
                      <a:r>
                        <a:rPr lang="en-GB" sz="1200" b="1" dirty="0" err="1">
                          <a:latin typeface="Montserrat" panose="00000500000000000000" pitchFamily="2" charset="0"/>
                        </a:rPr>
                        <a:t>margine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 xx %&gt;</a:t>
                      </a:r>
                      <a:endParaRPr lang="it-IT" sz="1200" dirty="0">
                        <a:latin typeface="Montserrat" panose="00000500000000000000" pitchFamily="2" charset="0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Eventuale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utilizzo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agevolazioni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 R&amp;D Innovation: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&lt;</a:t>
                      </a:r>
                      <a:r>
                        <a:rPr lang="en-GB" sz="1200" b="1" dirty="0" err="1">
                          <a:latin typeface="Montserrat" panose="00000500000000000000" pitchFamily="2" charset="0"/>
                        </a:rPr>
                        <a:t>Sì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/No&gt;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Eventuali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deviazioni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su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 Reserved Matter: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&lt;</a:t>
                      </a:r>
                      <a:r>
                        <a:rPr lang="en-GB" sz="1200" b="1" dirty="0" err="1">
                          <a:latin typeface="Montserrat" panose="00000500000000000000" pitchFamily="2" charset="0"/>
                        </a:rPr>
                        <a:t>Sì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/No&gt;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</a:pPr>
                      <a:r>
                        <a:rPr lang="en-GB" sz="1200" b="0" i="0" u="none" strike="noStrike" kern="1200" baseline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Bid Budget: </a:t>
                      </a:r>
                      <a:r>
                        <a:rPr lang="en-GB" sz="1200" b="1" i="0" u="none" strike="noStrike" kern="1200" baseline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xx k€</a:t>
                      </a:r>
                      <a:endParaRPr lang="it-IT" sz="1200" b="0" i="0" u="none" strike="noStrike" kern="1200" baseline="0" dirty="0">
                        <a:solidFill>
                          <a:srgbClr val="000000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735056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2B8ED25E-DEFF-0EDB-8313-FEBAD7925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479972"/>
              </p:ext>
            </p:extLst>
          </p:nvPr>
        </p:nvGraphicFramePr>
        <p:xfrm>
          <a:off x="595219" y="4525142"/>
          <a:ext cx="11377314" cy="1120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1831">
                  <a:extLst>
                    <a:ext uri="{9D8B030D-6E8A-4147-A177-3AD203B41FA5}">
                      <a16:colId xmlns:a16="http://schemas.microsoft.com/office/drawing/2014/main" val="340399437"/>
                    </a:ext>
                  </a:extLst>
                </a:gridCol>
                <a:gridCol w="5475483">
                  <a:extLst>
                    <a:ext uri="{9D8B030D-6E8A-4147-A177-3AD203B41FA5}">
                      <a16:colId xmlns:a16="http://schemas.microsoft.com/office/drawing/2014/main" val="25527400"/>
                    </a:ext>
                  </a:extLst>
                </a:gridCol>
              </a:tblGrid>
              <a:tr h="251042">
                <a:tc gridSpan="2">
                  <a:txBody>
                    <a:bodyPr/>
                    <a:lstStyle/>
                    <a:p>
                      <a:r>
                        <a:rPr lang="it-IT" sz="1200" dirty="0">
                          <a:latin typeface="Montserrat" panose="00000500000000000000" pitchFamily="2" charset="0"/>
                        </a:rPr>
                        <a:t>Sintesi uscita economica e condizioni contrattuali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82664"/>
                  </a:ext>
                </a:extLst>
              </a:tr>
              <a:tr h="846238">
                <a:tc>
                  <a:txBody>
                    <a:bodyPr/>
                    <a:lstStyle/>
                    <a:p>
                      <a:pPr algn="l"/>
                      <a:r>
                        <a:rPr lang="en-GB" sz="1200" dirty="0">
                          <a:latin typeface="Montserrat" panose="00000500000000000000" pitchFamily="2" charset="0"/>
                        </a:rPr>
                        <a:t>Lutech TCV: </a:t>
                      </a:r>
                      <a:r>
                        <a:rPr lang="en-GB" sz="1200" b="1" dirty="0" err="1">
                          <a:latin typeface="Montserrat" panose="00000500000000000000" pitchFamily="2" charset="0"/>
                        </a:rPr>
                        <a:t>xx,x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200" b="1" dirty="0" err="1">
                          <a:latin typeface="Montserrat" panose="00000500000000000000" pitchFamily="2" charset="0"/>
                        </a:rPr>
                        <a:t>Ml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€</a:t>
                      </a:r>
                    </a:p>
                    <a:p>
                      <a:pPr algn="l"/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Margine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: </a:t>
                      </a:r>
                      <a:r>
                        <a:rPr lang="en-GB" sz="1200" b="1" dirty="0" err="1">
                          <a:latin typeface="Montserrat" panose="00000500000000000000" pitchFamily="2" charset="0"/>
                        </a:rPr>
                        <a:t>x,x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% 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(including Risk: </a:t>
                      </a:r>
                      <a:r>
                        <a:rPr lang="en-GB" sz="1200" b="1" dirty="0" err="1">
                          <a:latin typeface="Montserrat" panose="00000500000000000000" pitchFamily="2" charset="0"/>
                        </a:rPr>
                        <a:t>x,x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%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)</a:t>
                      </a:r>
                      <a:endParaRPr lang="en-GB" sz="1200" b="1" dirty="0">
                        <a:latin typeface="Montserrat" panose="00000500000000000000" pitchFamily="2" charset="0"/>
                      </a:endParaRPr>
                    </a:p>
                    <a:p>
                      <a:pPr algn="l"/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Max Exposure: </a:t>
                      </a:r>
                      <a:r>
                        <a:rPr lang="en-GB" sz="1200" b="1" dirty="0" err="1">
                          <a:latin typeface="Montserrat" panose="00000500000000000000" pitchFamily="2" charset="0"/>
                        </a:rPr>
                        <a:t>xx,x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 k€ 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Payback: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@Mx</a:t>
                      </a:r>
                    </a:p>
                    <a:p>
                      <a:pPr algn="l"/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Lutech Initial Order Entry: 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xx k€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Tipo </a:t>
                      </a:r>
                      <a:r>
                        <a:rPr lang="en-GB" sz="1200" b="0" dirty="0" err="1">
                          <a:latin typeface="Montserrat" panose="00000500000000000000" pitchFamily="2" charset="0"/>
                        </a:rPr>
                        <a:t>contratto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: </a:t>
                      </a:r>
                      <a:r>
                        <a:rPr lang="en-US" sz="1200" b="1" dirty="0">
                          <a:latin typeface="Montserrat" panose="00000500000000000000" pitchFamily="2" charset="0"/>
                        </a:rPr>
                        <a:t>&lt;Fix price, Framework Agre. based on rates, …&gt;</a:t>
                      </a:r>
                    </a:p>
                    <a:p>
                      <a:pPr algn="l"/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Fatturazione: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&lt;</a:t>
                      </a:r>
                      <a:r>
                        <a:rPr lang="en-GB" sz="1200" b="1" dirty="0" err="1">
                          <a:latin typeface="Montserrat" panose="00000500000000000000" pitchFamily="2" charset="0"/>
                        </a:rPr>
                        <a:t>mensile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/milestone…&gt;</a:t>
                      </a:r>
                    </a:p>
                    <a:p>
                      <a:pPr algn="l"/>
                      <a:r>
                        <a:rPr lang="en-GB" sz="1200" b="0" dirty="0" err="1">
                          <a:latin typeface="Montserrat" panose="00000500000000000000" pitchFamily="2" charset="0"/>
                        </a:rPr>
                        <a:t>Pagamento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: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xx gg</a:t>
                      </a:r>
                    </a:p>
                    <a:p>
                      <a:pPr algn="l"/>
                      <a:r>
                        <a:rPr lang="en-GB" sz="1200" b="0" kern="1200" dirty="0">
                          <a:solidFill>
                            <a:schemeClr val="dk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IFRS15 Evaluation: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&lt;Gross / Net / Altro &gt;</a:t>
                      </a:r>
                      <a:endParaRPr lang="it-IT" sz="16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88399"/>
                  </a:ext>
                </a:extLst>
              </a:tr>
            </a:tbl>
          </a:graphicData>
        </a:graphic>
      </p:graphicFrame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D07082F8-1212-41D7-A697-EB84B041F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389691"/>
              </p:ext>
            </p:extLst>
          </p:nvPr>
        </p:nvGraphicFramePr>
        <p:xfrm>
          <a:off x="586075" y="5656755"/>
          <a:ext cx="11377314" cy="971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1831">
                  <a:extLst>
                    <a:ext uri="{9D8B030D-6E8A-4147-A177-3AD203B41FA5}">
                      <a16:colId xmlns:a16="http://schemas.microsoft.com/office/drawing/2014/main" val="340399437"/>
                    </a:ext>
                  </a:extLst>
                </a:gridCol>
                <a:gridCol w="5475483">
                  <a:extLst>
                    <a:ext uri="{9D8B030D-6E8A-4147-A177-3AD203B41FA5}">
                      <a16:colId xmlns:a16="http://schemas.microsoft.com/office/drawing/2014/main" val="25527400"/>
                    </a:ext>
                  </a:extLst>
                </a:gridCol>
              </a:tblGrid>
              <a:tr h="232342">
                <a:tc gridSpan="2">
                  <a:txBody>
                    <a:bodyPr/>
                    <a:lstStyle/>
                    <a:p>
                      <a:r>
                        <a:rPr lang="it-IT" sz="1200" dirty="0">
                          <a:latin typeface="Montserrat" panose="00000500000000000000" pitchFamily="2" charset="0"/>
                        </a:rPr>
                        <a:t>Dati Commessa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82664"/>
                  </a:ext>
                </a:extLst>
              </a:tr>
              <a:tr h="697027">
                <a:tc>
                  <a:txBody>
                    <a:bodyPr/>
                    <a:lstStyle/>
                    <a:p>
                      <a:pPr algn="l"/>
                      <a:r>
                        <a:rPr lang="it-IT" sz="1200" dirty="0">
                          <a:latin typeface="Montserrat" panose="00000500000000000000" pitchFamily="2" charset="0"/>
                        </a:rPr>
                        <a:t>ERP </a:t>
                      </a:r>
                      <a:r>
                        <a:rPr lang="it-IT" sz="1200" dirty="0" err="1">
                          <a:latin typeface="Montserrat" panose="00000500000000000000" pitchFamily="2" charset="0"/>
                        </a:rPr>
                        <a:t>contract</a:t>
                      </a:r>
                      <a:r>
                        <a:rPr lang="it-IT" sz="120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it-IT" sz="1200" dirty="0" err="1">
                          <a:latin typeface="Montserrat" panose="00000500000000000000" pitchFamily="2" charset="0"/>
                        </a:rPr>
                        <a:t>structure</a:t>
                      </a:r>
                      <a:r>
                        <a:rPr lang="it-IT" sz="1200" dirty="0">
                          <a:latin typeface="Montserrat" panose="00000500000000000000" pitchFamily="2" charset="0"/>
                        </a:rPr>
                        <a:t>: </a:t>
                      </a:r>
                      <a:r>
                        <a:rPr lang="it-IT" sz="1200" b="1" dirty="0">
                          <a:latin typeface="Montserrat" panose="00000500000000000000" pitchFamily="2" charset="0"/>
                        </a:rPr>
                        <a:t>&lt;</a:t>
                      </a:r>
                      <a:r>
                        <a:rPr lang="it-IT" sz="1200" b="1" dirty="0" err="1">
                          <a:latin typeface="Montserrat" panose="00000500000000000000" pitchFamily="2" charset="0"/>
                        </a:rPr>
                        <a:t>contract</a:t>
                      </a:r>
                      <a:r>
                        <a:rPr lang="it-IT" sz="1200" b="1" dirty="0">
                          <a:latin typeface="Montserrat" panose="00000500000000000000" pitchFamily="2" charset="0"/>
                        </a:rPr>
                        <a:t> code, se esiste&gt; &lt;codice commessa e TCV registrato, qualora vi siano più commesse indicarle tutte&gt;</a:t>
                      </a:r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Contract Manager </a:t>
                      </a:r>
                      <a:r>
                        <a:rPr lang="en-GB" sz="1200" b="0" dirty="0" err="1">
                          <a:latin typeface="Montserrat" panose="00000500000000000000" pitchFamily="2" charset="0"/>
                        </a:rPr>
                        <a:t>assegnato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: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TBD</a:t>
                      </a:r>
                    </a:p>
                    <a:p>
                      <a:pPr algn="l"/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Project Manager </a:t>
                      </a:r>
                      <a:r>
                        <a:rPr lang="en-GB" sz="1200" b="0" dirty="0" err="1">
                          <a:latin typeface="Montserrat" panose="00000500000000000000" pitchFamily="2" charset="0"/>
                        </a:rPr>
                        <a:t>assegnato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: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TBD</a:t>
                      </a:r>
                    </a:p>
                    <a:p>
                      <a:pPr algn="l"/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Service Delivery Manager </a:t>
                      </a:r>
                      <a:r>
                        <a:rPr lang="en-GB" sz="1200" b="0" dirty="0" err="1">
                          <a:latin typeface="Montserrat" panose="00000500000000000000" pitchFamily="2" charset="0"/>
                        </a:rPr>
                        <a:t>assegnato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: </a:t>
                      </a:r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TBD</a:t>
                      </a:r>
                      <a:endParaRPr lang="it-IT" sz="16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88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64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A44B9EF-5E01-D556-E530-BE9F50B0B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055835"/>
              </p:ext>
            </p:extLst>
          </p:nvPr>
        </p:nvGraphicFramePr>
        <p:xfrm>
          <a:off x="616988" y="1015249"/>
          <a:ext cx="10989827" cy="5354976"/>
        </p:xfrm>
        <a:graphic>
          <a:graphicData uri="http://schemas.openxmlformats.org/drawingml/2006/table">
            <a:tbl>
              <a:tblPr/>
              <a:tblGrid>
                <a:gridCol w="6229084">
                  <a:extLst>
                    <a:ext uri="{9D8B030D-6E8A-4147-A177-3AD203B41FA5}">
                      <a16:colId xmlns:a16="http://schemas.microsoft.com/office/drawing/2014/main" val="2271535031"/>
                    </a:ext>
                  </a:extLst>
                </a:gridCol>
                <a:gridCol w="572494">
                  <a:extLst>
                    <a:ext uri="{9D8B030D-6E8A-4147-A177-3AD203B41FA5}">
                      <a16:colId xmlns:a16="http://schemas.microsoft.com/office/drawing/2014/main" val="42441753"/>
                    </a:ext>
                  </a:extLst>
                </a:gridCol>
                <a:gridCol w="1653872">
                  <a:extLst>
                    <a:ext uri="{9D8B030D-6E8A-4147-A177-3AD203B41FA5}">
                      <a16:colId xmlns:a16="http://schemas.microsoft.com/office/drawing/2014/main" val="1135686581"/>
                    </a:ext>
                  </a:extLst>
                </a:gridCol>
                <a:gridCol w="2534377">
                  <a:extLst>
                    <a:ext uri="{9D8B030D-6E8A-4147-A177-3AD203B41FA5}">
                      <a16:colId xmlns:a16="http://schemas.microsoft.com/office/drawing/2014/main" val="3569445989"/>
                    </a:ext>
                  </a:extLst>
                </a:gridCol>
              </a:tblGrid>
              <a:tr h="130752">
                <a:tc>
                  <a:txBody>
                    <a:bodyPr/>
                    <a:lstStyle/>
                    <a:p>
                      <a:pPr algn="l" fontAlgn="b"/>
                      <a:r>
                        <a:rPr lang="en-US" sz="85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Key Contracting Principles / </a:t>
                      </a:r>
                      <a:r>
                        <a:rPr lang="en-US" sz="85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Reserved Matter</a:t>
                      </a:r>
                      <a:endParaRPr lang="en-US" sz="85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5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Y/N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5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if Yes provide details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5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Expert  to engage / responses received  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094942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b"/>
                      <a:r>
                        <a:rPr lang="it-IT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Check/</a:t>
                      </a:r>
                      <a:r>
                        <a:rPr lang="it-IT" sz="8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Assessment</a:t>
                      </a:r>
                      <a:endParaRPr lang="it-IT" sz="85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5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5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850" b="1" i="0" u="none" strike="noStrike">
                          <a:solidFill>
                            <a:srgbClr val="FFFFFF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276324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t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New customer or Customer without credit checks</a:t>
                      </a:r>
                    </a:p>
                  </a:txBody>
                  <a:tcPr marL="36000" marR="3600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Finance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700279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t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New customer or Customer without ethics or sanction list checks</a:t>
                      </a:r>
                    </a:p>
                  </a:txBody>
                  <a:tcPr marL="36000" marR="3600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Ethical Risk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444400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t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Assessment (Due Diligence) of co-contractors in case of TJV (RTI)</a:t>
                      </a:r>
                    </a:p>
                  </a:txBody>
                  <a:tcPr marL="36000" marR="3600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Ethical Risk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755969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t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Assessment of subco(s) in case of possibility to use new subco(s) not in actual Subco catalog </a:t>
                      </a:r>
                      <a:r>
                        <a:rPr lang="en-US" sz="850" b="0" i="0" u="none" strike="noStrike">
                          <a:solidFill>
                            <a:srgbClr val="335A66"/>
                          </a:solidFill>
                          <a:effectLst/>
                          <a:latin typeface="Montserrat" panose="00000500000000000000" pitchFamily="2" charset="0"/>
                        </a:rPr>
                        <a:t>? </a:t>
                      </a:r>
                      <a:endParaRPr lang="en-US" sz="85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000" marR="3600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Procurement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213679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b"/>
                      <a:r>
                        <a:rPr lang="it-IT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Compliance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5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5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85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35895"/>
                  </a:ext>
                </a:extLst>
              </a:tr>
              <a:tr h="172164">
                <a:tc>
                  <a:txBody>
                    <a:bodyPr/>
                    <a:lstStyle/>
                    <a:p>
                      <a:pPr algn="l" fontAlgn="t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Company Certifications requested (es. ISO, etc.) are either not possessed or the indicated scope must be checked against the Lutech perimeter.</a:t>
                      </a:r>
                    </a:p>
                  </a:txBody>
                  <a:tcPr marL="36000" marR="3600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ManagementSystems@lutech.it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83553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Rights for audit unlimited or unconstrained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ManagementSystems@lutech.it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776061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The contract is affected by specific security regimentations (e.g. NIS2 or DORA)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ManagementSystems@lutech.it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9291069"/>
                  </a:ext>
                </a:extLst>
              </a:tr>
              <a:tr h="172164">
                <a:tc>
                  <a:txBody>
                    <a:bodyPr/>
                    <a:lstStyle/>
                    <a:p>
                      <a:pPr algn="l" fontAlgn="t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ESG/CSR request (survey, various assessment, there are the conditions/constrains for Lutech in the contract, presence of DNSH requirements, etc)</a:t>
                      </a:r>
                    </a:p>
                  </a:txBody>
                  <a:tcPr marL="36000" marR="3600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esg@lutech.it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642136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Are there any requirements for conflict-of-interest disclosures?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ethicalrisk@lutech.it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542406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Are there clauses regarding Legislative Decree 231/2001?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ethicalrisk@lutech.it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321744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Are there anti-corruption clauses?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ethicalrisk@lutech.it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797405"/>
                  </a:ext>
                </a:extLst>
              </a:tr>
              <a:tr h="172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Are there any documents to fill out regarding anti-corruption / conflicts / Legislative Decree 231/2001, Code of Ethics or Code of Conduct?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ethicalrisk@lutech.it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8752837"/>
                  </a:ext>
                </a:extLst>
              </a:tr>
              <a:tr h="172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Are statements expected regarding any proceedings against company or directors (</a:t>
                      </a:r>
                      <a:r>
                        <a:rPr lang="en-US" sz="8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BoD</a:t>
                      </a:r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, Representatives)?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ethicalrisk@lutech.it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152288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Are there any export control clauses?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ethicalrisk@lutech.it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7764000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Are the services or products delivered in Very High Risk / “No-Go” Countries?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ethicalrisk@lutech.it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761319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Will dual-use or military use products be provided?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ethicalrisk@lutech.it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573616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Will USA manufactured products be provided?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ethicalrisk@lutech.it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132398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b"/>
                      <a:r>
                        <a:rPr lang="it-IT" sz="85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Finance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5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5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85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643918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t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Special Accounting Treatment? [e.g., Italian GAP] </a:t>
                      </a:r>
                    </a:p>
                  </a:txBody>
                  <a:tcPr marL="36000" marR="3600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Finance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763974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t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Specific External Financing?</a:t>
                      </a:r>
                    </a:p>
                  </a:txBody>
                  <a:tcPr marL="36000" marR="3600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Finance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597370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t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Inflation Clause Deviation(s)?</a:t>
                      </a:r>
                    </a:p>
                  </a:txBody>
                  <a:tcPr marL="36000" marR="3600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Finance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286807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t"/>
                      <a:r>
                        <a:rPr lang="it-IT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Foreign Exchange risks?</a:t>
                      </a:r>
                    </a:p>
                  </a:txBody>
                  <a:tcPr marL="36000" marR="3600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Finance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651443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t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Margin is not compliant with company target?</a:t>
                      </a:r>
                    </a:p>
                  </a:txBody>
                  <a:tcPr marL="36000" marR="3600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Finance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011773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b"/>
                      <a:r>
                        <a:rPr lang="it-IT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Legal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5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5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85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455799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t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Delivery (partly or fully) in country(-ies) where Lutech doesn’t currently have a legal Presence?</a:t>
                      </a:r>
                    </a:p>
                  </a:txBody>
                  <a:tcPr marL="36000" marR="3600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Legal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961020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t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Payment terms not in line with Lutech T&amp;C </a:t>
                      </a:r>
                      <a:r>
                        <a:rPr lang="en-US" sz="850" b="1" i="0" u="none" strike="noStrike" dirty="0">
                          <a:solidFill>
                            <a:srgbClr val="A6A6A6"/>
                          </a:solidFill>
                          <a:effectLst/>
                          <a:latin typeface="Montserrat" panose="00000500000000000000" pitchFamily="2" charset="0"/>
                        </a:rPr>
                        <a:t>(30gg)</a:t>
                      </a:r>
                      <a:endParaRPr lang="en-US" sz="8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000" marR="3600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Legal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244138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t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Penalties without max cap or cap higher than 10%</a:t>
                      </a:r>
                    </a:p>
                  </a:txBody>
                  <a:tcPr marL="36000" marR="3600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Legal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402650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t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Liability without max cap or higher than contract value</a:t>
                      </a:r>
                    </a:p>
                  </a:txBody>
                  <a:tcPr marL="36000" marR="3600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Legal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608703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t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Contract resolution with nonacceptable terms</a:t>
                      </a:r>
                    </a:p>
                  </a:txBody>
                  <a:tcPr marL="36000" marR="3600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Legal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623987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t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The place of jurisdiction is other than Milan or Rome</a:t>
                      </a:r>
                    </a:p>
                  </a:txBody>
                  <a:tcPr marL="36000" marR="3600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Legal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652610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t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Required insurance higher than that held by Lutech</a:t>
                      </a:r>
                    </a:p>
                  </a:txBody>
                  <a:tcPr marL="36000" marR="3600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Legal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896189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t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Other contract items with not standard clauses or not in line with Lutech T&amp;C</a:t>
                      </a:r>
                    </a:p>
                  </a:txBody>
                  <a:tcPr marL="36000" marR="3600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Legal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176019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b"/>
                      <a:r>
                        <a:rPr lang="it-IT" sz="85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Cross Functions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5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85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098881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t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Contract with safeguard clause and/or Staff Transfer? </a:t>
                      </a:r>
                      <a:r>
                        <a:rPr lang="en-US" sz="850" b="0" i="0" u="none" strike="noStrike" dirty="0">
                          <a:solidFill>
                            <a:srgbClr val="335A66"/>
                          </a:solidFill>
                          <a:effectLst/>
                          <a:latin typeface="Montserrat" panose="00000500000000000000" pitchFamily="2" charset="0"/>
                        </a:rPr>
                        <a:t>[</a:t>
                      </a:r>
                      <a:r>
                        <a:rPr lang="en-US" sz="8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i.e</a:t>
                      </a:r>
                      <a:r>
                        <a:rPr lang="en-US" sz="8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we have to hire people] </a:t>
                      </a:r>
                    </a:p>
                  </a:txBody>
                  <a:tcPr marL="36000" marR="3600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Legal &amp; HR, alert COO/CDO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878119"/>
                  </a:ext>
                </a:extLst>
              </a:tr>
              <a:tr h="86082">
                <a:tc>
                  <a:txBody>
                    <a:bodyPr/>
                    <a:lstStyle/>
                    <a:p>
                      <a:pPr algn="l" fontAlgn="t"/>
                      <a:r>
                        <a:rPr 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Office to be opened in New Country(-ies)?</a:t>
                      </a:r>
                    </a:p>
                  </a:txBody>
                  <a:tcPr marL="36000" marR="3600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Yes / 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Legal &amp; HSE, to alert COO/CDO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519524"/>
                  </a:ext>
                </a:extLst>
              </a:tr>
            </a:tbl>
          </a:graphicData>
        </a:graphic>
      </p:graphicFrame>
      <p:sp>
        <p:nvSpPr>
          <p:cNvPr id="9" name="Titolo 8">
            <a:extLst>
              <a:ext uri="{FF2B5EF4-FFF2-40B4-BE49-F238E27FC236}">
                <a16:creationId xmlns:a16="http://schemas.microsoft.com/office/drawing/2014/main" id="{37348B69-18C9-5747-91F5-A2170232A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Reserved matters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004B493-7D08-90CE-9BF7-AF41B537ECC3}"/>
              </a:ext>
            </a:extLst>
          </p:cNvPr>
          <p:cNvSpPr txBox="1"/>
          <p:nvPr/>
        </p:nvSpPr>
        <p:spPr>
          <a:xfrm rot="583174">
            <a:off x="1445945" y="2340269"/>
            <a:ext cx="10050664" cy="1783348"/>
          </a:xfrm>
          <a:prstGeom prst="rect">
            <a:avLst/>
          </a:prstGeom>
          <a:solidFill>
            <a:schemeClr val="accent2">
              <a:alpha val="45098"/>
            </a:schemeClr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Obbligatoria</a:t>
            </a:r>
          </a:p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Riportare, ove applicabile, elementi salienti schermata tab 02-DQ </a:t>
            </a:r>
            <a:r>
              <a:rPr lang="it-IT" sz="2800" spc="0" dirty="0" err="1">
                <a:solidFill>
                  <a:srgbClr val="E81B44"/>
                </a:solidFill>
                <a:latin typeface="Montserrat SemiBold" panose="00000700000000000000" pitchFamily="50" charset="0"/>
              </a:rPr>
              <a:t>Reserved</a:t>
            </a:r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 </a:t>
            </a:r>
            <a:r>
              <a:rPr lang="it-IT" sz="2800" spc="0" dirty="0" err="1">
                <a:solidFill>
                  <a:srgbClr val="E81B44"/>
                </a:solidFill>
                <a:latin typeface="Montserrat SemiBold" panose="00000700000000000000" pitchFamily="50" charset="0"/>
              </a:rPr>
              <a:t>Matters</a:t>
            </a:r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 del Deal </a:t>
            </a:r>
            <a:r>
              <a:rPr lang="it-IT" sz="2800" spc="0" dirty="0" err="1">
                <a:solidFill>
                  <a:srgbClr val="E81B44"/>
                </a:solidFill>
                <a:latin typeface="Montserrat SemiBold" panose="00000700000000000000" pitchFamily="50" charset="0"/>
              </a:rPr>
              <a:t>Qualification</a:t>
            </a:r>
            <a:endParaRPr lang="it-IT" sz="2800" spc="0" dirty="0">
              <a:solidFill>
                <a:srgbClr val="E81B44"/>
              </a:solidFill>
              <a:latin typeface="Montserrat SemiBold" panose="00000700000000000000" pitchFamily="50" charset="0"/>
            </a:endParaRPr>
          </a:p>
          <a:p>
            <a:pPr algn="ctr"/>
            <a:endParaRPr lang="it-IT" sz="2800" spc="0" dirty="0">
              <a:solidFill>
                <a:srgbClr val="E81B44"/>
              </a:solidFill>
              <a:highlight>
                <a:srgbClr val="FFFF00"/>
              </a:highlight>
              <a:latin typeface="Montserrat SemiBold" panose="00000700000000000000" pitchFamily="50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FE4CF98-4A9C-DBCE-4E2A-17FBACA40260}"/>
              </a:ext>
            </a:extLst>
          </p:cNvPr>
          <p:cNvSpPr txBox="1"/>
          <p:nvPr/>
        </p:nvSpPr>
        <p:spPr>
          <a:xfrm>
            <a:off x="8208626" y="93661"/>
            <a:ext cx="3816261" cy="2202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produrre per ATP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A24B490-AFC2-28EF-C492-9CFFB86A21E9}"/>
              </a:ext>
            </a:extLst>
          </p:cNvPr>
          <p:cNvSpPr txBox="1"/>
          <p:nvPr/>
        </p:nvSpPr>
        <p:spPr>
          <a:xfrm>
            <a:off x="8208626" y="357616"/>
            <a:ext cx="3806663" cy="486000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replicare per ATS e/o ATC </a:t>
            </a:r>
          </a:p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in caso di variazioni</a:t>
            </a:r>
          </a:p>
        </p:txBody>
      </p:sp>
    </p:spTree>
    <p:extLst>
      <p:ext uri="{BB962C8B-B14F-4D97-AF65-F5344CB8AC3E}">
        <p14:creationId xmlns:p14="http://schemas.microsoft.com/office/powerpoint/2010/main" val="2920966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DCCE50B-9BDC-467F-9CED-0CFED3C6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Sign-off degli esperti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00A60-261A-430B-A782-331959901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318" y="3796395"/>
            <a:ext cx="3736975" cy="884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92075" bIns="50800" numCol="1" anchor="ctr" anchorCtr="0" compatLnSpc="1">
            <a:prstTxWarp prst="textNoShape">
              <a:avLst/>
            </a:prstTxWarp>
          </a:bodyPr>
          <a:lstStyle>
            <a:lvl1pPr marL="384175" indent="-3429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E54F55"/>
              </a:buClr>
              <a:buSzPct val="100000"/>
              <a:buFont typeface="Wingdings" pitchFamily="2" charset="2"/>
              <a:buBlip>
                <a:blip r:embed="rId3"/>
              </a:buBlip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1pPr>
            <a:lvl2pPr marL="733425" indent="-28575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–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2pPr>
            <a:lvl3pPr marL="113347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495658"/>
              </a:buClr>
              <a:buSzPct val="100000"/>
              <a:buFont typeface="Wingdings" pitchFamily="2" charset="2"/>
              <a:buChar char="§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3pPr>
            <a:lvl4pPr marL="1590675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–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4pPr>
            <a:lvl5pPr marL="2047875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5pPr>
            <a:lvl6pPr marL="25050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6pPr>
            <a:lvl7pPr marL="29622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7pPr>
            <a:lvl8pPr marL="34194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8pPr>
            <a:lvl9pPr marL="38766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9pPr>
          </a:lstStyle>
          <a:p>
            <a:pPr marL="41275" indent="0" algn="r" eaLnBrk="1" hangingPunct="1">
              <a:buNone/>
            </a:pPr>
            <a:endParaRPr lang="it-IT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156F0FD-47C2-DD4E-8D26-CE95E64C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550702"/>
              </p:ext>
            </p:extLst>
          </p:nvPr>
        </p:nvGraphicFramePr>
        <p:xfrm>
          <a:off x="397957" y="977813"/>
          <a:ext cx="11475369" cy="5400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801">
                  <a:extLst>
                    <a:ext uri="{9D8B030D-6E8A-4147-A177-3AD203B41FA5}">
                      <a16:colId xmlns:a16="http://schemas.microsoft.com/office/drawing/2014/main" val="720953753"/>
                    </a:ext>
                  </a:extLst>
                </a:gridCol>
                <a:gridCol w="790445">
                  <a:extLst>
                    <a:ext uri="{9D8B030D-6E8A-4147-A177-3AD203B41FA5}">
                      <a16:colId xmlns:a16="http://schemas.microsoft.com/office/drawing/2014/main" val="3460866004"/>
                    </a:ext>
                  </a:extLst>
                </a:gridCol>
                <a:gridCol w="1772267">
                  <a:extLst>
                    <a:ext uri="{9D8B030D-6E8A-4147-A177-3AD203B41FA5}">
                      <a16:colId xmlns:a16="http://schemas.microsoft.com/office/drawing/2014/main" val="2181986095"/>
                    </a:ext>
                  </a:extLst>
                </a:gridCol>
                <a:gridCol w="834298">
                  <a:extLst>
                    <a:ext uri="{9D8B030D-6E8A-4147-A177-3AD203B41FA5}">
                      <a16:colId xmlns:a16="http://schemas.microsoft.com/office/drawing/2014/main" val="3457218000"/>
                    </a:ext>
                  </a:extLst>
                </a:gridCol>
                <a:gridCol w="3873164">
                  <a:extLst>
                    <a:ext uri="{9D8B030D-6E8A-4147-A177-3AD203B41FA5}">
                      <a16:colId xmlns:a16="http://schemas.microsoft.com/office/drawing/2014/main" val="1553916249"/>
                    </a:ext>
                  </a:extLst>
                </a:gridCol>
                <a:gridCol w="1266394">
                  <a:extLst>
                    <a:ext uri="{9D8B030D-6E8A-4147-A177-3AD203B41FA5}">
                      <a16:colId xmlns:a16="http://schemas.microsoft.com/office/drawing/2014/main" val="3663398566"/>
                    </a:ext>
                  </a:extLst>
                </a:gridCol>
              </a:tblGrid>
              <a:tr h="504076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Montserrat" panose="00000500000000000000" pitchFamily="2" charset="0"/>
                        </a:rPr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Esito</a:t>
                      </a:r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kern="1200" dirty="0">
                          <a:solidFill>
                            <a:schemeClr val="lt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Nome </a:t>
                      </a:r>
                      <a:r>
                        <a:rPr lang="en-GB" sz="1200" b="1" kern="1200" dirty="0" err="1">
                          <a:solidFill>
                            <a:schemeClr val="lt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dell’Esperto</a:t>
                      </a:r>
                      <a:endParaRPr lang="en-GB" sz="1200" b="1" kern="1200" dirty="0">
                        <a:solidFill>
                          <a:schemeClr val="lt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Montserrat" panose="00000500000000000000" pitchFamily="2" charset="0"/>
                        </a:rPr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Montserrat" panose="00000500000000000000" pitchFamily="2" charset="0"/>
                        </a:rPr>
                        <a:t>Note / </a:t>
                      </a:r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Decisione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 da </a:t>
                      </a:r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prendere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 in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Allegati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 (mail </a:t>
                      </a:r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dell’expert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25265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>
                          <a:latin typeface="Montserrat" panose="00000500000000000000" pitchFamily="2" charset="0"/>
                        </a:rPr>
                        <a:t>Solution / Delivery / CDE </a:t>
                      </a:r>
                    </a:p>
                    <a:p>
                      <a:pPr algn="l"/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(</a:t>
                      </a:r>
                      <a:r>
                        <a:rPr lang="en-GB" sz="1200" b="0" dirty="0" err="1">
                          <a:latin typeface="Montserrat" panose="00000500000000000000" pitchFamily="2" charset="0"/>
                        </a:rPr>
                        <a:t>inclusa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200" b="0" dirty="0" err="1">
                          <a:latin typeface="Montserrat" panose="00000500000000000000" pitchFamily="2" charset="0"/>
                        </a:rPr>
                        <a:t>validazione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200" b="0" dirty="0" err="1">
                          <a:latin typeface="Montserrat" panose="00000500000000000000" pitchFamily="2" charset="0"/>
                        </a:rPr>
                        <a:t>dei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200" b="0" dirty="0" err="1">
                          <a:latin typeface="Montserrat" panose="00000500000000000000" pitchFamily="2" charset="0"/>
                        </a:rPr>
                        <a:t>prodotti</a:t>
                      </a:r>
                      <a:r>
                        <a:rPr lang="en-GB" sz="1200" b="0" dirty="0">
                          <a:latin typeface="Montserrat" panose="00000500000000000000" pitchFamily="2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ü"/>
                      </a:pPr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21207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Finance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GB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inclusa</a:t>
                      </a: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validazione</a:t>
                      </a: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TCV ed IFRS15)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Wingdings" panose="05000000000000000000" pitchFamily="2" charset="2"/>
                        <a:buChar char="ü"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98647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Procurement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Wingdings" panose="05000000000000000000" pitchFamily="2" charset="2"/>
                        <a:buChar char="ü"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14902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Bid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Wingdings" panose="05000000000000000000" pitchFamily="2" charset="2"/>
                        <a:buChar char="ü"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72375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40226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HSE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Wingdings" panose="05000000000000000000" pitchFamily="2" charset="2"/>
                        <a:buChar char="ü"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05603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HR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Wingdings" panose="05000000000000000000" pitchFamily="2" charset="2"/>
                        <a:buChar char="ü"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21561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CMCIO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Wingdings" panose="05000000000000000000" pitchFamily="2" charset="2"/>
                        <a:buChar char="ü"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218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1DD7A3B-E89A-9A98-C48B-1F0AA5A3DC79}"/>
              </a:ext>
            </a:extLst>
          </p:cNvPr>
          <p:cNvSpPr txBox="1"/>
          <p:nvPr/>
        </p:nvSpPr>
        <p:spPr>
          <a:xfrm>
            <a:off x="8196439" y="203293"/>
            <a:ext cx="3816261" cy="2202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produrre per ATS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5184763-E027-F2F7-B6C5-8D987CBF77D9}"/>
              </a:ext>
            </a:extLst>
          </p:cNvPr>
          <p:cNvSpPr txBox="1"/>
          <p:nvPr/>
        </p:nvSpPr>
        <p:spPr>
          <a:xfrm>
            <a:off x="8196439" y="467248"/>
            <a:ext cx="3806663" cy="261195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replicare per ATC in caso di variazioni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F63A1CA-E28E-D6B0-03D9-A8EB943DEA1A}"/>
              </a:ext>
            </a:extLst>
          </p:cNvPr>
          <p:cNvSpPr txBox="1"/>
          <p:nvPr/>
        </p:nvSpPr>
        <p:spPr>
          <a:xfrm rot="583174">
            <a:off x="4666308" y="3158338"/>
            <a:ext cx="5375759" cy="1197506"/>
          </a:xfrm>
          <a:prstGeom prst="rect">
            <a:avLst/>
          </a:prstGeom>
          <a:solidFill>
            <a:schemeClr val="accent2">
              <a:alpha val="45098"/>
            </a:schemeClr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Obbligatoria</a:t>
            </a:r>
          </a:p>
        </p:txBody>
      </p:sp>
    </p:spTree>
    <p:extLst>
      <p:ext uri="{BB962C8B-B14F-4D97-AF65-F5344CB8AC3E}">
        <p14:creationId xmlns:p14="http://schemas.microsoft.com/office/powerpoint/2010/main" val="3197033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956F5-3B05-D600-F387-3FE1F653C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9263D3A-83CD-F2C5-2E98-C6B024A77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Sign-off degli esperti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3F379-9B66-25C5-C4E2-372A58528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318" y="3796395"/>
            <a:ext cx="3736975" cy="884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92075" bIns="50800" numCol="1" anchor="ctr" anchorCtr="0" compatLnSpc="1">
            <a:prstTxWarp prst="textNoShape">
              <a:avLst/>
            </a:prstTxWarp>
          </a:bodyPr>
          <a:lstStyle>
            <a:lvl1pPr marL="384175" indent="-3429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E54F55"/>
              </a:buClr>
              <a:buSzPct val="100000"/>
              <a:buFont typeface="Wingdings" pitchFamily="2" charset="2"/>
              <a:buBlip>
                <a:blip r:embed="rId3"/>
              </a:buBlip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1pPr>
            <a:lvl2pPr marL="733425" indent="-28575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–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2pPr>
            <a:lvl3pPr marL="113347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495658"/>
              </a:buClr>
              <a:buSzPct val="100000"/>
              <a:buFont typeface="Wingdings" pitchFamily="2" charset="2"/>
              <a:buChar char="§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3pPr>
            <a:lvl4pPr marL="1590675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–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4pPr>
            <a:lvl5pPr marL="2047875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cs typeface="ヒラギノ角ゴ Pro W3"/>
                <a:sym typeface="Myriad Pro" pitchFamily="34" charset="0"/>
              </a:defRPr>
            </a:lvl5pPr>
            <a:lvl6pPr marL="25050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6pPr>
            <a:lvl7pPr marL="29622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7pPr>
            <a:lvl8pPr marL="34194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8pPr>
            <a:lvl9pPr marL="3876675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Lucida Grande" pitchFamily="68" charset="0"/>
              <a:buChar char="»"/>
              <a:defRPr>
                <a:solidFill>
                  <a:srgbClr val="434343"/>
                </a:solidFill>
                <a:latin typeface="+mn-lt"/>
                <a:ea typeface="+mn-ea"/>
                <a:sym typeface="Myriad Pro" pitchFamily="34" charset="0"/>
              </a:defRPr>
            </a:lvl9pPr>
          </a:lstStyle>
          <a:p>
            <a:pPr marL="41275" indent="0" algn="r" eaLnBrk="1" hangingPunct="1">
              <a:buNone/>
            </a:pPr>
            <a:endParaRPr lang="it-IT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9A67671-C636-60E4-DBEA-C574A8A1E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729016"/>
              </p:ext>
            </p:extLst>
          </p:nvPr>
        </p:nvGraphicFramePr>
        <p:xfrm>
          <a:off x="397957" y="1321933"/>
          <a:ext cx="11475369" cy="4788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801">
                  <a:extLst>
                    <a:ext uri="{9D8B030D-6E8A-4147-A177-3AD203B41FA5}">
                      <a16:colId xmlns:a16="http://schemas.microsoft.com/office/drawing/2014/main" val="720953753"/>
                    </a:ext>
                  </a:extLst>
                </a:gridCol>
                <a:gridCol w="790445">
                  <a:extLst>
                    <a:ext uri="{9D8B030D-6E8A-4147-A177-3AD203B41FA5}">
                      <a16:colId xmlns:a16="http://schemas.microsoft.com/office/drawing/2014/main" val="3460866004"/>
                    </a:ext>
                  </a:extLst>
                </a:gridCol>
                <a:gridCol w="1772267">
                  <a:extLst>
                    <a:ext uri="{9D8B030D-6E8A-4147-A177-3AD203B41FA5}">
                      <a16:colId xmlns:a16="http://schemas.microsoft.com/office/drawing/2014/main" val="2181986095"/>
                    </a:ext>
                  </a:extLst>
                </a:gridCol>
                <a:gridCol w="834298">
                  <a:extLst>
                    <a:ext uri="{9D8B030D-6E8A-4147-A177-3AD203B41FA5}">
                      <a16:colId xmlns:a16="http://schemas.microsoft.com/office/drawing/2014/main" val="3457218000"/>
                    </a:ext>
                  </a:extLst>
                </a:gridCol>
                <a:gridCol w="3873164">
                  <a:extLst>
                    <a:ext uri="{9D8B030D-6E8A-4147-A177-3AD203B41FA5}">
                      <a16:colId xmlns:a16="http://schemas.microsoft.com/office/drawing/2014/main" val="1553916249"/>
                    </a:ext>
                  </a:extLst>
                </a:gridCol>
                <a:gridCol w="1266394">
                  <a:extLst>
                    <a:ext uri="{9D8B030D-6E8A-4147-A177-3AD203B41FA5}">
                      <a16:colId xmlns:a16="http://schemas.microsoft.com/office/drawing/2014/main" val="3663398566"/>
                    </a:ext>
                  </a:extLst>
                </a:gridCol>
              </a:tblGrid>
              <a:tr h="504076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Montserrat" panose="00000500000000000000" pitchFamily="2" charset="0"/>
                        </a:rPr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Esito</a:t>
                      </a:r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kern="1200" dirty="0">
                          <a:solidFill>
                            <a:schemeClr val="lt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Nome </a:t>
                      </a:r>
                      <a:r>
                        <a:rPr lang="en-GB" sz="1200" b="1" kern="1200" dirty="0" err="1">
                          <a:solidFill>
                            <a:schemeClr val="lt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dell’Esperto</a:t>
                      </a:r>
                      <a:endParaRPr lang="en-GB" sz="1200" b="1" kern="1200" dirty="0">
                        <a:solidFill>
                          <a:schemeClr val="lt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Montserrat" panose="00000500000000000000" pitchFamily="2" charset="0"/>
                        </a:rPr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Montserrat" panose="00000500000000000000" pitchFamily="2" charset="0"/>
                        </a:rPr>
                        <a:t>Note / </a:t>
                      </a:r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Decisione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 da </a:t>
                      </a:r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prendere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 in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Allegati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 (mail </a:t>
                      </a:r>
                      <a:r>
                        <a:rPr lang="en-GB" sz="1200" dirty="0" err="1">
                          <a:latin typeface="Montserrat" panose="00000500000000000000" pitchFamily="2" charset="0"/>
                        </a:rPr>
                        <a:t>dell’expert</a:t>
                      </a:r>
                      <a:r>
                        <a:rPr lang="en-GB" sz="1200" dirty="0">
                          <a:latin typeface="Montserrat" panose="00000500000000000000" pitchFamily="2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25265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Legal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Wingdings" panose="05000000000000000000" pitchFamily="2" charset="2"/>
                        <a:buChar char="ü"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02720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Compliance – Management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38102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Compliance – Ethical Risk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GB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inclusi</a:t>
                      </a: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GB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temi</a:t>
                      </a: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231)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b="1" dirty="0">
                        <a:solidFill>
                          <a:srgbClr val="00B050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2206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Compliance – Sustainability/ESG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b="1" dirty="0">
                        <a:solidFill>
                          <a:srgbClr val="00B050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2848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Compliance – Trade Compliance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(import / export control)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b="1" dirty="0">
                        <a:solidFill>
                          <a:srgbClr val="00B050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99080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Compliance - Data Privacy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b="1" dirty="0">
                        <a:solidFill>
                          <a:srgbClr val="00B050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70874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AI Legal Governance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b="1" dirty="0">
                        <a:solidFill>
                          <a:srgbClr val="00B050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71247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D196201-1E1A-F4AC-8818-B4365827721C}"/>
              </a:ext>
            </a:extLst>
          </p:cNvPr>
          <p:cNvSpPr txBox="1"/>
          <p:nvPr/>
        </p:nvSpPr>
        <p:spPr>
          <a:xfrm>
            <a:off x="8196439" y="203293"/>
            <a:ext cx="3816261" cy="2202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produrre per ATS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EA73BB-A219-3ECA-8DF2-4BD8A0BCB6F0}"/>
              </a:ext>
            </a:extLst>
          </p:cNvPr>
          <p:cNvSpPr txBox="1"/>
          <p:nvPr/>
        </p:nvSpPr>
        <p:spPr>
          <a:xfrm>
            <a:off x="8196439" y="467248"/>
            <a:ext cx="3806663" cy="261195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replicare per ATC in caso di variazioni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FA989E-D1D9-6667-FF7A-1B4613F84BB4}"/>
              </a:ext>
            </a:extLst>
          </p:cNvPr>
          <p:cNvSpPr txBox="1"/>
          <p:nvPr/>
        </p:nvSpPr>
        <p:spPr>
          <a:xfrm rot="583174">
            <a:off x="4666308" y="3158338"/>
            <a:ext cx="5375759" cy="1197506"/>
          </a:xfrm>
          <a:prstGeom prst="rect">
            <a:avLst/>
          </a:prstGeom>
          <a:solidFill>
            <a:schemeClr val="accent2">
              <a:alpha val="45098"/>
            </a:schemeClr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Obbligatoria</a:t>
            </a:r>
          </a:p>
        </p:txBody>
      </p:sp>
    </p:spTree>
    <p:extLst>
      <p:ext uri="{BB962C8B-B14F-4D97-AF65-F5344CB8AC3E}">
        <p14:creationId xmlns:p14="http://schemas.microsoft.com/office/powerpoint/2010/main" val="3455300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1921D-3B40-AAF8-7CA5-A0AF9A4CA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E5E281D-BA00-9254-75EA-8FF12373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Analisi Legal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EEB254A9-CE1F-478E-8040-3B7FC8F30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514792"/>
              </p:ext>
            </p:extLst>
          </p:nvPr>
        </p:nvGraphicFramePr>
        <p:xfrm>
          <a:off x="252249" y="1226669"/>
          <a:ext cx="11655973" cy="42023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2166">
                  <a:extLst>
                    <a:ext uri="{9D8B030D-6E8A-4147-A177-3AD203B41FA5}">
                      <a16:colId xmlns:a16="http://schemas.microsoft.com/office/drawing/2014/main" val="3904780236"/>
                    </a:ext>
                  </a:extLst>
                </a:gridCol>
                <a:gridCol w="5322182">
                  <a:extLst>
                    <a:ext uri="{9D8B030D-6E8A-4147-A177-3AD203B41FA5}">
                      <a16:colId xmlns:a16="http://schemas.microsoft.com/office/drawing/2014/main" val="2519181087"/>
                    </a:ext>
                  </a:extLst>
                </a:gridCol>
                <a:gridCol w="2151503">
                  <a:extLst>
                    <a:ext uri="{9D8B030D-6E8A-4147-A177-3AD203B41FA5}">
                      <a16:colId xmlns:a16="http://schemas.microsoft.com/office/drawing/2014/main" val="2762408776"/>
                    </a:ext>
                  </a:extLst>
                </a:gridCol>
                <a:gridCol w="2490122">
                  <a:extLst>
                    <a:ext uri="{9D8B030D-6E8A-4147-A177-3AD203B41FA5}">
                      <a16:colId xmlns:a16="http://schemas.microsoft.com/office/drawing/2014/main" val="1484476896"/>
                    </a:ext>
                  </a:extLst>
                </a:gridCol>
              </a:tblGrid>
              <a:tr h="3543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kern="100" dirty="0">
                          <a:effectLst/>
                          <a:latin typeface="Montserrat" panose="00000500000000000000" pitchFamily="2" charset="0"/>
                        </a:rPr>
                        <a:t>Clausola</a:t>
                      </a:r>
                      <a:endParaRPr lang="it-IT" sz="1200" kern="100" dirty="0">
                        <a:effectLst/>
                        <a:latin typeface="Montserrat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kern="100" dirty="0">
                          <a:effectLst/>
                          <a:latin typeface="Montserrat" panose="00000500000000000000" pitchFamily="2" charset="0"/>
                        </a:rPr>
                        <a:t>Posizione Lutech</a:t>
                      </a:r>
                      <a:endParaRPr lang="it-IT" sz="1200" kern="100" dirty="0">
                        <a:effectLst/>
                        <a:latin typeface="Montserrat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kern="100" dirty="0">
                          <a:effectLst/>
                          <a:latin typeface="Montserrat" panose="00000500000000000000" pitchFamily="2" charset="0"/>
                        </a:rPr>
                        <a:t>Posizione Cliente</a:t>
                      </a:r>
                      <a:endParaRPr lang="it-IT" sz="1200" kern="100" dirty="0">
                        <a:effectLst/>
                        <a:latin typeface="Montserrat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kern="100" dirty="0">
                          <a:effectLst/>
                          <a:latin typeface="Montserrat" panose="00000500000000000000" pitchFamily="2" charset="0"/>
                        </a:rPr>
                        <a:t>Osservazioni</a:t>
                      </a:r>
                      <a:endParaRPr lang="it-IT" sz="1200" kern="100" dirty="0">
                        <a:effectLst/>
                        <a:latin typeface="Montserrat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9075884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kern="100" dirty="0">
                          <a:effectLst/>
                          <a:latin typeface="Montserrat" panose="00000500000000000000" pitchFamily="2" charset="0"/>
                        </a:rPr>
                        <a:t>Obblighi del Cliente</a:t>
                      </a:r>
                      <a:endParaRPr lang="it-IT" sz="1000" kern="100" dirty="0">
                        <a:effectLst/>
                        <a:latin typeface="Montserrat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kern="100" dirty="0">
                          <a:effectLst/>
                          <a:latin typeface="Montserrat" panose="00000500000000000000" pitchFamily="2" charset="0"/>
                        </a:rPr>
                        <a:t>Gli obblighi del Cliente (come la fornitura tempestiva di documentazione o strumenti, la presenza di esperti, l'accesso alle sedi, la convalida puntuale dei progetti o qualsiasi altro prerequisito della fornitura del servizio) devono essere chiaramente documentati e definiti nel Contratto.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kern="100" dirty="0">
                          <a:effectLst/>
                          <a:latin typeface="Montserrat" panose="00000500000000000000" pitchFamily="2" charset="0"/>
                        </a:rPr>
                        <a:t>Per i servizi basati su cloud il Cliente deve essere responsabile di: </a:t>
                      </a:r>
                    </a:p>
                    <a:p>
                      <a:pPr marL="171450" indent="-17145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effectLst/>
                          <a:latin typeface="Montserrat" panose="00000500000000000000" pitchFamily="2" charset="0"/>
                        </a:rPr>
                        <a:t>tutti gli aspetti dell'utilizzo del servizio da parte degli utenti finali; </a:t>
                      </a:r>
                    </a:p>
                    <a:p>
                      <a:pPr marL="171450" indent="-17145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effectLst/>
                          <a:latin typeface="Montserrat" panose="00000500000000000000" pitchFamily="2" charset="0"/>
                        </a:rPr>
                        <a:t>ottenere tutti i consensi, le autorizzazioni e le licenze pertinenti per l'uso dei dati, del software e di altri contenuti inseriti nel cloud; </a:t>
                      </a:r>
                    </a:p>
                    <a:p>
                      <a:pPr marL="171450" indent="-17145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effectLst/>
                          <a:latin typeface="Montserrat" panose="00000500000000000000" pitchFamily="2" charset="0"/>
                        </a:rPr>
                        <a:t>fornire, mantenere e aggiornare il proprio hardware, software e le attrezzature accessorie per garantire l'uso continuo del servizio Lutech.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kern="100" dirty="0">
                          <a:effectLst/>
                          <a:latin typeface="Montserrat" panose="00000500000000000000" pitchFamily="2" charset="0"/>
                        </a:rPr>
                        <a:t>Un ritardo nell'adempimento degli obblighi del Cliente costituisce per Lutech un motivo di esonero, che fa decadere le pretese del Cliente, ad esempio, per quanto riguarda le penali e consente a Lutech di adeguare le tempistiche interessate e di richiedere un risarcimento per i costi aggiuntivi sostenuti.</a:t>
                      </a:r>
                      <a:endParaRPr lang="it-IT" sz="1000" kern="100" dirty="0">
                        <a:effectLst/>
                        <a:latin typeface="Montserrat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kern="100" dirty="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it-IT" sz="1000" kern="100" dirty="0">
                        <a:effectLst/>
                        <a:latin typeface="Montserrat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kern="100" dirty="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it-IT" sz="1000" kern="100" dirty="0">
                        <a:effectLst/>
                        <a:latin typeface="Montserrat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808505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b="1" kern="100" dirty="0">
                          <a:solidFill>
                            <a:schemeClr val="l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Luogo e modalità di consegna / Subappalto / Offshoring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Lutech ha piena libertà di scegliere il luogo e i mezzi di consegna e di subappaltare a società del Gruppo Lutech o a subappaltatori terzi, a meno che ciò non sia consentito da requisiti legali o normativi.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3429471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b="1" kern="100" dirty="0">
                          <a:solidFill>
                            <a:schemeClr val="l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Cessione dei crediti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Nessun limite al diritto di Lutech di cedere i propri crediti.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b="1" kern="100" dirty="0"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it-IT" sz="1200" kern="100" dirty="0"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b="1" kern="100" dirty="0"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it-IT" sz="1200" kern="100" dirty="0"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0904238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C047C876-E83C-A542-2A02-E94AA33755A8}"/>
              </a:ext>
            </a:extLst>
          </p:cNvPr>
          <p:cNvSpPr txBox="1"/>
          <p:nvPr/>
        </p:nvSpPr>
        <p:spPr>
          <a:xfrm>
            <a:off x="7712765" y="298557"/>
            <a:ext cx="4107457" cy="261195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Montserrat SemiBold" panose="00000700000000000000" pitchFamily="50" charset="0"/>
              </a:rPr>
              <a:t>Compilazione a cura di Legal in ATP o ATS</a:t>
            </a:r>
            <a:endParaRPr lang="it-IT" sz="1400" spc="0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402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08F22-91B5-A097-5B83-2FF9DFB7C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B7A70F8-A825-E9AD-55E1-5AE2A196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Analisi Legal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7E531FC-6151-E920-074A-EA7CF0941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65113"/>
              </p:ext>
            </p:extLst>
          </p:nvPr>
        </p:nvGraphicFramePr>
        <p:xfrm>
          <a:off x="252249" y="1128341"/>
          <a:ext cx="11655972" cy="48963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2165">
                  <a:extLst>
                    <a:ext uri="{9D8B030D-6E8A-4147-A177-3AD203B41FA5}">
                      <a16:colId xmlns:a16="http://schemas.microsoft.com/office/drawing/2014/main" val="3904780236"/>
                    </a:ext>
                  </a:extLst>
                </a:gridCol>
                <a:gridCol w="5322182">
                  <a:extLst>
                    <a:ext uri="{9D8B030D-6E8A-4147-A177-3AD203B41FA5}">
                      <a16:colId xmlns:a16="http://schemas.microsoft.com/office/drawing/2014/main" val="2519181087"/>
                    </a:ext>
                  </a:extLst>
                </a:gridCol>
                <a:gridCol w="2151503">
                  <a:extLst>
                    <a:ext uri="{9D8B030D-6E8A-4147-A177-3AD203B41FA5}">
                      <a16:colId xmlns:a16="http://schemas.microsoft.com/office/drawing/2014/main" val="2762408776"/>
                    </a:ext>
                  </a:extLst>
                </a:gridCol>
                <a:gridCol w="2490122">
                  <a:extLst>
                    <a:ext uri="{9D8B030D-6E8A-4147-A177-3AD203B41FA5}">
                      <a16:colId xmlns:a16="http://schemas.microsoft.com/office/drawing/2014/main" val="1484476896"/>
                    </a:ext>
                  </a:extLst>
                </a:gridCol>
              </a:tblGrid>
              <a:tr h="35433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b="1" kern="100" dirty="0">
                          <a:solidFill>
                            <a:schemeClr val="l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Clausola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b="1" kern="100" dirty="0">
                          <a:solidFill>
                            <a:schemeClr val="l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Posizione Lutech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kern="100">
                          <a:effectLst/>
                        </a:rPr>
                        <a:t>Posizione Cliente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kern="100">
                          <a:effectLst/>
                        </a:rPr>
                        <a:t>Osservazioni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9075884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b="1" kern="100" dirty="0">
                          <a:solidFill>
                            <a:schemeClr val="l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Cessione del contratto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Cessione del contratto da parte del Cliente non accettata (a meno che non si tratti del settore pubblico). 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Cessione di contratti da parte di Lutech ad altre società del Gruppo Lutech e a terzi consentita (in tutto o in parte) ai fini della riorganizzazione del Gruppo Lutech (a meno che non sia vietata da norme obbligatorie in materia di appalti pubblici).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808505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b="1" kern="100" dirty="0">
                          <a:solidFill>
                            <a:schemeClr val="l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Benchmarking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Nessun benchmarking prima della fine della Transizione e Trasformazione perché i servizi non hanno ancora raggiunto uno stato di stabilità.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Il benchmarking deve essere applicato all'intera portata del contratto (no “cherry-picking”). Le service towers (i.e. le principali categorie di servizi che di volta in volta compongono i Servizi) possono essere oggetto di benchmarking individualmente, ma solo se i costi sono chiaramente distinti per le service towers in questione e si riflettono nei prezzi per service tower. Si deve tenere conto anche di eventuali servizi interfunzionali assegnati alle singole tariffe delle service towers.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I comparatori di benchmark si basano sempre su servizi a regime.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La base di riferimento per il benchmarking deve essere concordata in anticipo (elenco o tipologia).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Nessuna variazione di prezzo retroattiva.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Rispetto ai prezzi medi dei fornitori di livello superiore in relazione a contratti di pari portata, volume, qualità e area geografica.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Il risultato può essere contestato (senza applicazione automatica).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3429471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4D049484-D834-42DE-08A5-6C4F7FD819CC}"/>
              </a:ext>
            </a:extLst>
          </p:cNvPr>
          <p:cNvSpPr txBox="1"/>
          <p:nvPr/>
        </p:nvSpPr>
        <p:spPr>
          <a:xfrm>
            <a:off x="7712765" y="298557"/>
            <a:ext cx="4107457" cy="261195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Montserrat SemiBold" panose="00000700000000000000" pitchFamily="50" charset="0"/>
              </a:rPr>
              <a:t>Compilazione a cura di Legal in ATP o ATS</a:t>
            </a:r>
            <a:endParaRPr lang="it-IT" sz="1400" spc="0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633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EA44A-FC63-064C-5745-B4D3508E7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CF6AD65-5A65-9248-448A-F0688C0C5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Analisi Legal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67B3D9DA-7EAC-8AD7-C9EB-0B4AE45CE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522556"/>
              </p:ext>
            </p:extLst>
          </p:nvPr>
        </p:nvGraphicFramePr>
        <p:xfrm>
          <a:off x="252249" y="980851"/>
          <a:ext cx="11655972" cy="51956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2165">
                  <a:extLst>
                    <a:ext uri="{9D8B030D-6E8A-4147-A177-3AD203B41FA5}">
                      <a16:colId xmlns:a16="http://schemas.microsoft.com/office/drawing/2014/main" val="3904780236"/>
                    </a:ext>
                  </a:extLst>
                </a:gridCol>
                <a:gridCol w="5322182">
                  <a:extLst>
                    <a:ext uri="{9D8B030D-6E8A-4147-A177-3AD203B41FA5}">
                      <a16:colId xmlns:a16="http://schemas.microsoft.com/office/drawing/2014/main" val="2519181087"/>
                    </a:ext>
                  </a:extLst>
                </a:gridCol>
                <a:gridCol w="2151503">
                  <a:extLst>
                    <a:ext uri="{9D8B030D-6E8A-4147-A177-3AD203B41FA5}">
                      <a16:colId xmlns:a16="http://schemas.microsoft.com/office/drawing/2014/main" val="2762408776"/>
                    </a:ext>
                  </a:extLst>
                </a:gridCol>
                <a:gridCol w="2490122">
                  <a:extLst>
                    <a:ext uri="{9D8B030D-6E8A-4147-A177-3AD203B41FA5}">
                      <a16:colId xmlns:a16="http://schemas.microsoft.com/office/drawing/2014/main" val="1484476896"/>
                    </a:ext>
                  </a:extLst>
                </a:gridCol>
              </a:tblGrid>
              <a:tr h="35433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b="1" kern="100" dirty="0">
                          <a:solidFill>
                            <a:schemeClr val="l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Clausola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b="1" kern="100" dirty="0">
                          <a:solidFill>
                            <a:schemeClr val="l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Posizione Lutech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b="1" kern="100" dirty="0">
                          <a:solidFill>
                            <a:schemeClr val="l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Posizione Cliente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b="1" kern="100" dirty="0">
                          <a:solidFill>
                            <a:schemeClr val="l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Osservazioni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9075884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b="1" kern="100" dirty="0">
                          <a:effectLst/>
                          <a:latin typeface="Montserrat" panose="00000500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Garanzia della Capogruppo / altri tipi di garanzie od obbligazioni</a:t>
                      </a:r>
                      <a:endParaRPr lang="it-IT" sz="1000" kern="100" dirty="0">
                        <a:effectLst/>
                        <a:latin typeface="Montserrat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Nessuna garanzia della Capogruppo (PCG). Nessun altro tipo di garanzie od obbligazioni.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808505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b="1" kern="100" dirty="0">
                          <a:effectLst/>
                          <a:latin typeface="Montserrat" panose="00000500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Penali</a:t>
                      </a:r>
                      <a:endParaRPr lang="it-IT" sz="1000" kern="100" dirty="0">
                        <a:effectLst/>
                        <a:latin typeface="Montserrat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Massimo 10% della milestone pertinente.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Ritardo dovuto esclusivamente all'inadempienza di Lutech.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Nessuna doppia penalità a seguito della stessa motivazione.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Non è previsto alcun aumento automatico dei livelli di servizio né la definizione automatica di altri livelli.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Nessun impegno al 100% su nessun livello di servizio.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475171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b="1" kern="100" dirty="0">
                          <a:effectLst/>
                          <a:latin typeface="Montserrat" panose="00000500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Limitazione di responsabilità per danni diretti e consequenziali / Responsabilità per rivendicazioni di terzi / Indennizzo</a:t>
                      </a:r>
                      <a:endParaRPr lang="it-IT" sz="1000" kern="100" dirty="0">
                        <a:effectLst/>
                        <a:latin typeface="Montserrat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Progetti con durata contrattuale massima di 2 anni: responsabilità limitata al 50% del TCV.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È esclusa la responsabilità per danni conseguenti, indiretti e accidentali.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La responsabilità per la perdita di profitti, ricavi, avviamento, risparmi, perdita di dati e costi di ricostituzione dei dati (ad eccezione della ricostituzione dall'ultimo backup) deve essere esclusa in modo distinto.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Non accettare mai espressamente di essere responsabili dei rischi commerciali di un cliente.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Responsabilità e indennizzo di terzi: non accettare mai di essere responsabile per le richieste di risarcimento di terzi (comprese le multe) o per obblighi di indennizzo e manleva.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3429471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b="1" kern="100" dirty="0">
                          <a:effectLst/>
                          <a:latin typeface="Montserrat" panose="00000500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Risoluzione per change of control</a:t>
                      </a:r>
                      <a:endParaRPr lang="it-IT" sz="1000" kern="100" dirty="0">
                        <a:effectLst/>
                        <a:latin typeface="Montserrat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Consentita solo se è un requisito obbligatorio negli appalti pubblici.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0904238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8D9CB26B-84CA-821C-42E4-CCA648F946D2}"/>
              </a:ext>
            </a:extLst>
          </p:cNvPr>
          <p:cNvSpPr txBox="1"/>
          <p:nvPr/>
        </p:nvSpPr>
        <p:spPr>
          <a:xfrm>
            <a:off x="7712765" y="298557"/>
            <a:ext cx="4107457" cy="261195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Montserrat SemiBold" panose="00000700000000000000" pitchFamily="50" charset="0"/>
              </a:rPr>
              <a:t>Compilazione a cura di Legal in ATP o ATS</a:t>
            </a:r>
            <a:endParaRPr lang="it-IT" sz="1400" spc="0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413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A4894-2A81-3C32-0358-12B78AE82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791393C-76C3-AB4C-A7F6-3F7216F02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Analisi Legal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A8E02A10-C7A6-BAA4-782F-E97309B7F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85950"/>
              </p:ext>
            </p:extLst>
          </p:nvPr>
        </p:nvGraphicFramePr>
        <p:xfrm>
          <a:off x="252249" y="1039852"/>
          <a:ext cx="11655972" cy="51328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2165">
                  <a:extLst>
                    <a:ext uri="{9D8B030D-6E8A-4147-A177-3AD203B41FA5}">
                      <a16:colId xmlns:a16="http://schemas.microsoft.com/office/drawing/2014/main" val="3904780236"/>
                    </a:ext>
                  </a:extLst>
                </a:gridCol>
                <a:gridCol w="5322182">
                  <a:extLst>
                    <a:ext uri="{9D8B030D-6E8A-4147-A177-3AD203B41FA5}">
                      <a16:colId xmlns:a16="http://schemas.microsoft.com/office/drawing/2014/main" val="2519181087"/>
                    </a:ext>
                  </a:extLst>
                </a:gridCol>
                <a:gridCol w="2151503">
                  <a:extLst>
                    <a:ext uri="{9D8B030D-6E8A-4147-A177-3AD203B41FA5}">
                      <a16:colId xmlns:a16="http://schemas.microsoft.com/office/drawing/2014/main" val="2762408776"/>
                    </a:ext>
                  </a:extLst>
                </a:gridCol>
                <a:gridCol w="2490122">
                  <a:extLst>
                    <a:ext uri="{9D8B030D-6E8A-4147-A177-3AD203B41FA5}">
                      <a16:colId xmlns:a16="http://schemas.microsoft.com/office/drawing/2014/main" val="1484476896"/>
                    </a:ext>
                  </a:extLst>
                </a:gridCol>
              </a:tblGrid>
              <a:tr h="35433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b="1" kern="100" dirty="0">
                          <a:solidFill>
                            <a:schemeClr val="l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Clausola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b="1" kern="100" dirty="0">
                          <a:solidFill>
                            <a:schemeClr val="l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Posizione Lutech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b="1" kern="100" dirty="0">
                          <a:solidFill>
                            <a:schemeClr val="l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Posizione Cliente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b="1" kern="100" dirty="0">
                          <a:solidFill>
                            <a:schemeClr val="l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Osservazioni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9075884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b="1" kern="100" dirty="0">
                          <a:effectLst/>
                          <a:latin typeface="Montserrat" panose="00000500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Risoluzione a causa di una variazione del rating creditizio di Lutech / Clausole di difficoltà finanziaria</a:t>
                      </a:r>
                      <a:endParaRPr lang="it-IT" sz="1000" kern="100" dirty="0">
                        <a:effectLst/>
                        <a:latin typeface="Montserrat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Nessun diritto di risoluzione o altri obblighi per qualsiasi variazione della posizione creditizia di Lutech.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808505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b="1" kern="100" dirty="0">
                          <a:effectLst/>
                          <a:latin typeface="Montserrat" panose="00000500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Recesso</a:t>
                      </a:r>
                      <a:endParaRPr lang="it-IT" sz="1000" kern="100" dirty="0">
                        <a:effectLst/>
                        <a:latin typeface="Montserrat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Nessun caso durante il periodo di Transizione e Trasformazione.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Consentito se è soggetto al pieno recupero degli investimenti non recuperabili e ad appropriati costi non recuperabili (ad es. beni, subappaltatori), alla ristrutturazione, alla compensazione per i dipendenti dedicati non trasferiti/ai costi di mantenimento, ai costi di liquidazione e ad un'eccessiva perdita di profitto (la perdita di profitto non dovrebbe essere menzionata espressamente nel contratto/proposta, ma dovrebbe essere incorporata nell'importo totale della commissione di risoluzione o incorporata in un algoritmo predefinito per il calcolo della commissione di recesso complessiva).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Assicurarsi che la tariffa di recesso non sia irragionevolmente ridotta o elusa da: flessibilità del volume nel modello di tariffazione, effetti dei modelli basati sul consumo, effetti della disdetta parziale.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475171"/>
                  </a:ext>
                </a:extLst>
              </a:tr>
              <a:tr h="30876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b="1" kern="100" dirty="0">
                          <a:effectLst/>
                          <a:latin typeface="Montserrat" panose="00000500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Risoluzione per giusta causa</a:t>
                      </a:r>
                      <a:endParaRPr lang="it-IT" sz="1000" kern="100" dirty="0">
                        <a:effectLst/>
                        <a:latin typeface="Montserrat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Solo per: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Violazione sostanziale più preavviso e periodo di recupero sufficiente; 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Violazione sostanziale che non può essere sanata; 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Insolvenza (senza preavviso), a meno che questo caso di risoluzione non sia consentito dalla legge applicabile;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Per gli accordi sul livello di servizio, solo per inadempienze consecutive importanti/critiche del livello di servizio.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3429471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3ADA2D5C-DB30-4207-F466-18E7B313F71C}"/>
              </a:ext>
            </a:extLst>
          </p:cNvPr>
          <p:cNvSpPr txBox="1"/>
          <p:nvPr/>
        </p:nvSpPr>
        <p:spPr>
          <a:xfrm>
            <a:off x="7712765" y="298557"/>
            <a:ext cx="4107457" cy="261195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Montserrat SemiBold" panose="00000700000000000000" pitchFamily="50" charset="0"/>
              </a:rPr>
              <a:t>Compilazione a cura di Legal in ATP o ATS</a:t>
            </a:r>
            <a:endParaRPr lang="it-IT" sz="1400" spc="0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01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C7911-A40B-CCEA-17FE-CDFC8EB2C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B28AA16-05A4-E96D-7B3B-FF86514B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Analisi Legal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A8C79E8-F6EF-86A7-F127-265AF91E2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500280"/>
              </p:ext>
            </p:extLst>
          </p:nvPr>
        </p:nvGraphicFramePr>
        <p:xfrm>
          <a:off x="252249" y="1138173"/>
          <a:ext cx="11655972" cy="43705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2165">
                  <a:extLst>
                    <a:ext uri="{9D8B030D-6E8A-4147-A177-3AD203B41FA5}">
                      <a16:colId xmlns:a16="http://schemas.microsoft.com/office/drawing/2014/main" val="3904780236"/>
                    </a:ext>
                  </a:extLst>
                </a:gridCol>
                <a:gridCol w="5322182">
                  <a:extLst>
                    <a:ext uri="{9D8B030D-6E8A-4147-A177-3AD203B41FA5}">
                      <a16:colId xmlns:a16="http://schemas.microsoft.com/office/drawing/2014/main" val="2519181087"/>
                    </a:ext>
                  </a:extLst>
                </a:gridCol>
                <a:gridCol w="2151503">
                  <a:extLst>
                    <a:ext uri="{9D8B030D-6E8A-4147-A177-3AD203B41FA5}">
                      <a16:colId xmlns:a16="http://schemas.microsoft.com/office/drawing/2014/main" val="2762408776"/>
                    </a:ext>
                  </a:extLst>
                </a:gridCol>
                <a:gridCol w="2490122">
                  <a:extLst>
                    <a:ext uri="{9D8B030D-6E8A-4147-A177-3AD203B41FA5}">
                      <a16:colId xmlns:a16="http://schemas.microsoft.com/office/drawing/2014/main" val="1484476896"/>
                    </a:ext>
                  </a:extLst>
                </a:gridCol>
              </a:tblGrid>
              <a:tr h="35433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b="1" kern="100" dirty="0">
                          <a:solidFill>
                            <a:schemeClr val="l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Clausola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b="1" kern="100" dirty="0">
                          <a:solidFill>
                            <a:schemeClr val="l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Posizione Lutech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b="1" kern="100" dirty="0">
                          <a:solidFill>
                            <a:schemeClr val="l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Posizione Cliente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b="1" kern="100" dirty="0">
                          <a:solidFill>
                            <a:schemeClr val="l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Osservazioni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9075884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b="1" kern="100" dirty="0" err="1">
                          <a:effectLst/>
                          <a:latin typeface="Montserrat" panose="00000500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Hardship</a:t>
                      </a:r>
                      <a:r>
                        <a:rPr lang="it-IT" sz="1000" b="1" kern="100" dirty="0">
                          <a:effectLst/>
                          <a:latin typeface="Montserrat" panose="00000500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/ Revisione dei prezzi</a:t>
                      </a:r>
                      <a:endParaRPr lang="it-IT" sz="1000" kern="100" dirty="0">
                        <a:effectLst/>
                        <a:latin typeface="Montserrat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Includere una clausola in base alla quale, in caso di circostanze impreviste e straordinarie relative alle forniture o ai servizi, che sfuggono al controllo di Lutech, quest'ultima ha il diritto di adeguare i prezzi e/o di prorogare gli impegni di consegna nella misura necessaria a coprire eventuali costi aggiuntivi e/o ritardi inevitabili derivanti per Lutech da tali eventi imprevisti e straordinari. 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Rifiutare qualsiasi clausola che limiti o escluda il diritto di richiedere la revisione delle condizioni contrattuali in caso di difficoltà.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808505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b="1" kern="100" dirty="0">
                          <a:effectLst/>
                          <a:latin typeface="Montserrat" panose="00000500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Step-in</a:t>
                      </a:r>
                      <a:endParaRPr lang="it-IT" sz="1000" kern="100" dirty="0">
                        <a:effectLst/>
                        <a:latin typeface="Montserrat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Nessun accesso agli ambienti condivisi, o se l'accesso non è accettato da subappaltatori come CSP o hyperscaler (a meno che non esista un diritto di legge obbligatorio nella giurisdizione pertinente).</a:t>
                      </a:r>
                    </a:p>
                    <a:p>
                      <a:pPr marL="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Altrimenti, per ambienti dedicati: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Solo per gli eventi di inadempienza sostanziale dopo un periodo di recupero e una precedente escalation alla direzione delle Parti;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Pagamento continuato di tutti i servizi, rimborso dei costi effettivi e ragionevoli per il passaggio al Cliente;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Lutech non è responsabile degli SLA o della qualità del servizio dopo lo step-in;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Vengono definite le condizioni per la cessazione dello step-in;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Lo step-in non comporta la risoluzione automatica del Contratto.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475171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C07009-EFD9-1299-4548-B507CE6026CE}"/>
              </a:ext>
            </a:extLst>
          </p:cNvPr>
          <p:cNvSpPr txBox="1"/>
          <p:nvPr/>
        </p:nvSpPr>
        <p:spPr>
          <a:xfrm>
            <a:off x="7712765" y="298557"/>
            <a:ext cx="4107457" cy="261195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Montserrat SemiBold" panose="00000700000000000000" pitchFamily="50" charset="0"/>
              </a:rPr>
              <a:t>Compilazione a cura di Legal in ATP o ATS</a:t>
            </a:r>
            <a:endParaRPr lang="it-IT" sz="1400" spc="0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647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13BDF-16F0-91CF-984D-DD35837BD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2680F66-CA1B-03BD-03E1-7E81EAB2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Analisi Legal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7937FCB-4456-1AA1-80B6-2E18184DB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675125"/>
              </p:ext>
            </p:extLst>
          </p:nvPr>
        </p:nvGraphicFramePr>
        <p:xfrm>
          <a:off x="252249" y="1403645"/>
          <a:ext cx="11655972" cy="46001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2165">
                  <a:extLst>
                    <a:ext uri="{9D8B030D-6E8A-4147-A177-3AD203B41FA5}">
                      <a16:colId xmlns:a16="http://schemas.microsoft.com/office/drawing/2014/main" val="3904780236"/>
                    </a:ext>
                  </a:extLst>
                </a:gridCol>
                <a:gridCol w="5322182">
                  <a:extLst>
                    <a:ext uri="{9D8B030D-6E8A-4147-A177-3AD203B41FA5}">
                      <a16:colId xmlns:a16="http://schemas.microsoft.com/office/drawing/2014/main" val="2519181087"/>
                    </a:ext>
                  </a:extLst>
                </a:gridCol>
                <a:gridCol w="2151503">
                  <a:extLst>
                    <a:ext uri="{9D8B030D-6E8A-4147-A177-3AD203B41FA5}">
                      <a16:colId xmlns:a16="http://schemas.microsoft.com/office/drawing/2014/main" val="2762408776"/>
                    </a:ext>
                  </a:extLst>
                </a:gridCol>
                <a:gridCol w="2490122">
                  <a:extLst>
                    <a:ext uri="{9D8B030D-6E8A-4147-A177-3AD203B41FA5}">
                      <a16:colId xmlns:a16="http://schemas.microsoft.com/office/drawing/2014/main" val="1484476896"/>
                    </a:ext>
                  </a:extLst>
                </a:gridCol>
              </a:tblGrid>
              <a:tr h="35433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b="1" kern="100" dirty="0">
                          <a:solidFill>
                            <a:schemeClr val="l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Clausola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b="1" kern="100" dirty="0">
                          <a:solidFill>
                            <a:schemeClr val="l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Posizione Lutech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b="1" kern="100" dirty="0">
                          <a:solidFill>
                            <a:schemeClr val="l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Posizione Cliente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b="1" kern="100" dirty="0">
                          <a:solidFill>
                            <a:schemeClr val="l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Osservazioni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9075884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b="1" kern="100" dirty="0">
                          <a:effectLst/>
                          <a:latin typeface="Montserrat" panose="00000500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Violazione dei diritti di proprietà industriale ed intellettuale (IP)</a:t>
                      </a:r>
                      <a:endParaRPr lang="it-IT" sz="1000" kern="100" dirty="0">
                        <a:effectLst/>
                        <a:latin typeface="Montserrat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Qualunque indennizzo per la violazione di rivendicazioni di terzi sui diritti IP è soggetto alle seguenti condizioni: 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Il Cliente ci notifica tempestivamente qualsiasi reclamo, ci concede il pieno controllo e ci assiste nella difesa del reclamo. Il Cliente non deve riconoscere o liquidare una richiesta di risarcimento senza il nostro preventivo consenso;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L'indennizzo è soggetto alla decisione definitiva del tribunale competente;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L'indennizzo sostituisce qualsiasi altra responsabilità prevista dal Contratto;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È esclusa qualsiasi rivendicazione basata su (i) elementi forniti dal Cliente o sviluppati sulla base di specifiche del Cliente, (ii) l'uso del prodotto/servizio in un modo non autorizzato da Lutech o (iii) l'uso in combinazione con prodotti/servizi non forniti da Lutech o (iv) qualsiasi uso dopo aver ricevuto da Lutech la notifica che i prodotti/servizi potrebbero essere in violazione.</a:t>
                      </a:r>
                    </a:p>
                    <a:p>
                      <a:pPr marL="171450" indent="-17145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Se Lutech ritiene che un prodotto/servizio possa costituire una violazione, può scegliere di ottenere i diritti necessari da terzi, di modificare il prodotto/servizio in modo che non costituisca una violazione, di interrompere la licenza (per un prodotto software) o di ritirare il prodotto, sempre soggetto ad un ammortamento a quote costanti (2-5 anni da determinare).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808505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b="1" kern="100" dirty="0">
                          <a:effectLst/>
                          <a:latin typeface="Montserrat" panose="00000500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Non concorrenza</a:t>
                      </a:r>
                      <a:endParaRPr lang="it-IT" sz="1000" kern="100" dirty="0">
                        <a:effectLst/>
                        <a:latin typeface="Montserrat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kern="1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Nessuna restrizione al diritto di Lutech di svolgere attività commerciali o di competere in altro modo in qualsiasi mercato.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475171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000" b="1" kern="100" dirty="0">
                          <a:effectLst/>
                          <a:latin typeface="Montserrat" panose="00000500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Altre questioni legali</a:t>
                      </a:r>
                      <a:endParaRPr lang="it-IT" sz="1000" kern="100" dirty="0">
                        <a:effectLst/>
                        <a:latin typeface="Montserrat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IT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3429471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157645-FFA9-590D-B812-FFAC960D7FF7}"/>
              </a:ext>
            </a:extLst>
          </p:cNvPr>
          <p:cNvSpPr txBox="1"/>
          <p:nvPr/>
        </p:nvSpPr>
        <p:spPr>
          <a:xfrm>
            <a:off x="7712765" y="298557"/>
            <a:ext cx="4107457" cy="261195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Montserrat SemiBold" panose="00000700000000000000" pitchFamily="50" charset="0"/>
              </a:rPr>
              <a:t>Compilazione a cura di Legal in ATP o ATS</a:t>
            </a:r>
            <a:endParaRPr lang="it-IT" sz="1400" spc="0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048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DCCE50B-9BDC-467F-9CED-0CFED3C6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Milestone del Deal - Review e azioni RAISE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3DA0C22B-C49A-BC69-4E93-A1DD2777F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423079"/>
              </p:ext>
            </p:extLst>
          </p:nvPr>
        </p:nvGraphicFramePr>
        <p:xfrm>
          <a:off x="595222" y="3695541"/>
          <a:ext cx="10917076" cy="2218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14906">
                  <a:extLst>
                    <a:ext uri="{9D8B030D-6E8A-4147-A177-3AD203B41FA5}">
                      <a16:colId xmlns:a16="http://schemas.microsoft.com/office/drawing/2014/main" val="2034856434"/>
                    </a:ext>
                  </a:extLst>
                </a:gridCol>
                <a:gridCol w="1106424">
                  <a:extLst>
                    <a:ext uri="{9D8B030D-6E8A-4147-A177-3AD203B41FA5}">
                      <a16:colId xmlns:a16="http://schemas.microsoft.com/office/drawing/2014/main" val="3199628508"/>
                    </a:ext>
                  </a:extLst>
                </a:gridCol>
                <a:gridCol w="7095746">
                  <a:extLst>
                    <a:ext uri="{9D8B030D-6E8A-4147-A177-3AD203B41FA5}">
                      <a16:colId xmlns:a16="http://schemas.microsoft.com/office/drawing/2014/main" val="23624843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kern="1200" noProof="0" dirty="0">
                          <a:solidFill>
                            <a:schemeClr val="lt1"/>
                          </a:solidFill>
                        </a:rPr>
                        <a:t>Review</a:t>
                      </a:r>
                      <a:endParaRPr lang="en-GB" sz="1200" b="1" kern="1200" noProof="0" dirty="0">
                        <a:solidFill>
                          <a:schemeClr val="lt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Data</a:t>
                      </a:r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Esito</a:t>
                      </a:r>
                      <a:r>
                        <a:rPr lang="en-GB" sz="1200" dirty="0"/>
                        <a:t> e Note</a:t>
                      </a:r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25364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ATP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4440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ATS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2175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ATC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5887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…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7627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50015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616859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2A7C2377-6C61-764A-2120-636A4A84B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060308"/>
              </p:ext>
            </p:extLst>
          </p:nvPr>
        </p:nvGraphicFramePr>
        <p:xfrm>
          <a:off x="595222" y="1135221"/>
          <a:ext cx="10917075" cy="2218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4050">
                  <a:extLst>
                    <a:ext uri="{9D8B030D-6E8A-4147-A177-3AD203B41FA5}">
                      <a16:colId xmlns:a16="http://schemas.microsoft.com/office/drawing/2014/main" val="203485643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199628508"/>
                    </a:ext>
                  </a:extLst>
                </a:gridCol>
                <a:gridCol w="7141465">
                  <a:extLst>
                    <a:ext uri="{9D8B030D-6E8A-4147-A177-3AD203B41FA5}">
                      <a16:colId xmlns:a16="http://schemas.microsoft.com/office/drawing/2014/main" val="4264878272"/>
                    </a:ext>
                  </a:extLst>
                </a:gridCol>
              </a:tblGrid>
              <a:tr h="244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Milestone Deal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Data</a:t>
                      </a:r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Montserrat" panose="00000500000000000000" pitchFamily="2" charset="0"/>
                        </a:rPr>
                        <a:t>Note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25364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Pubblicazione</a:t>
                      </a:r>
                      <a:r>
                        <a:rPr kumimoji="0" lang="en-GB" sz="12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 Gara / </a:t>
                      </a:r>
                      <a:r>
                        <a:rPr kumimoji="0" lang="en-GB" sz="1200" b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RdO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4440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Sottomissione</a:t>
                      </a:r>
                      <a:r>
                        <a:rPr kumimoji="0" lang="en-GB" sz="12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GB" sz="1200" b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chiarimenti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98127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Sottomissione</a:t>
                      </a:r>
                      <a:r>
                        <a:rPr kumimoji="0" lang="en-GB" sz="12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GB" sz="1200" b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Risposta</a:t>
                      </a:r>
                      <a:r>
                        <a:rPr kumimoji="0" lang="en-GB" sz="12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 / </a:t>
                      </a:r>
                      <a:r>
                        <a:rPr kumimoji="0" lang="en-GB" sz="1200" b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Offerta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2175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Orals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7650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Rilancio</a:t>
                      </a:r>
                      <a:r>
                        <a:rPr kumimoji="0" lang="en-GB" sz="12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GB" sz="1200" b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economico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856849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Data </a:t>
                      </a:r>
                      <a:r>
                        <a:rPr kumimoji="0" lang="en-GB" sz="1200" b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Aggiudicazione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58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54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68CD37-8C80-94BB-D204-F1E59D5B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1666512"/>
            <a:ext cx="8084722" cy="1044575"/>
          </a:xfrm>
        </p:spPr>
        <p:txBody>
          <a:bodyPr/>
          <a:lstStyle/>
          <a:p>
            <a:r>
              <a:rPr lang="it-IT" dirty="0"/>
              <a:t>Presentazione e valutazione Opportunità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130339-FA8F-9EA1-FF49-90C16F3339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5939" y="4038964"/>
            <a:ext cx="5400675" cy="1152524"/>
          </a:xfrm>
        </p:spPr>
        <p:txBody>
          <a:bodyPr>
            <a:normAutofit/>
          </a:bodyPr>
          <a:lstStyle/>
          <a:p>
            <a:r>
              <a:rPr lang="it-IT" sz="2000" b="1" dirty="0"/>
              <a:t>GG/MM/AA</a:t>
            </a:r>
          </a:p>
        </p:txBody>
      </p:sp>
    </p:spTree>
    <p:extLst>
      <p:ext uri="{BB962C8B-B14F-4D97-AF65-F5344CB8AC3E}">
        <p14:creationId xmlns:p14="http://schemas.microsoft.com/office/powerpoint/2010/main" val="106931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  <a:r>
              <a:rPr lang="it-IT" dirty="0" err="1"/>
              <a:t>Overview</a:t>
            </a:r>
            <a:r>
              <a:rPr lang="it-IT" dirty="0"/>
              <a:t> del cliente e posizionamento Lutech</a:t>
            </a:r>
            <a:endParaRPr lang="en-GB" sz="2400" dirty="0"/>
          </a:p>
        </p:txBody>
      </p:sp>
      <p:sp>
        <p:nvSpPr>
          <p:cNvPr id="2" name="Segnaposto contenuto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F637BD-0EA1-6EFC-6C81-5BFEE6E364AC}"/>
              </a:ext>
            </a:extLst>
          </p:cNvPr>
          <p:cNvSpPr txBox="1"/>
          <p:nvPr/>
        </p:nvSpPr>
        <p:spPr>
          <a:xfrm>
            <a:off x="7499728" y="60739"/>
            <a:ext cx="4597304" cy="2202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produrre per ATP 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3E6DF0F-E9AF-5F66-79CF-5EF3E6AB9A0D}"/>
              </a:ext>
            </a:extLst>
          </p:cNvPr>
          <p:cNvSpPr txBox="1"/>
          <p:nvPr/>
        </p:nvSpPr>
        <p:spPr>
          <a:xfrm>
            <a:off x="7490130" y="316544"/>
            <a:ext cx="4597304" cy="287642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aggiornare in ATS o ATC in caso di variazioni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B45EDA-6F4E-A2EC-E5B1-CE67F95A6A61}"/>
              </a:ext>
            </a:extLst>
          </p:cNvPr>
          <p:cNvSpPr txBox="1"/>
          <p:nvPr/>
        </p:nvSpPr>
        <p:spPr>
          <a:xfrm rot="525808">
            <a:off x="5500738" y="1967205"/>
            <a:ext cx="6535859" cy="1294135"/>
          </a:xfrm>
          <a:prstGeom prst="rect">
            <a:avLst/>
          </a:prstGeom>
          <a:solidFill>
            <a:schemeClr val="accent2">
              <a:alpha val="45098"/>
            </a:schemeClr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Obbligatoria</a:t>
            </a:r>
          </a:p>
          <a:p>
            <a:pPr algn="ctr"/>
            <a:r>
              <a:rPr lang="it-IT" sz="2800" u="sng" dirty="0">
                <a:solidFill>
                  <a:srgbClr val="FF0000"/>
                </a:solidFill>
                <a:latin typeface="Montserrat SemiBold" panose="00000700000000000000" pitchFamily="50" charset="0"/>
              </a:rPr>
              <a:t>solo in caso di new logo o new business</a:t>
            </a:r>
            <a:endParaRPr lang="it-IT" sz="2800" dirty="0">
              <a:solidFill>
                <a:srgbClr val="FF0000"/>
              </a:solidFill>
              <a:latin typeface="Montserrat SemiBold" panose="000007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332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Deal </a:t>
            </a:r>
            <a:r>
              <a:rPr lang="it-IT" dirty="0" err="1"/>
              <a:t>description</a:t>
            </a:r>
            <a:endParaRPr lang="en-GB" sz="2400" dirty="0"/>
          </a:p>
        </p:txBody>
      </p:sp>
      <p:sp>
        <p:nvSpPr>
          <p:cNvPr id="2" name="Segnaposto contenuto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it-IT" sz="1800" dirty="0"/>
              <a:t>Replicare queste slide sulla base dei contenuti di gara per coprire (in modo sintetico) i seguenti argomenti:</a:t>
            </a: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it-IT" sz="1800" dirty="0"/>
              <a:t>Attività / Servizi richiesti</a:t>
            </a: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it-IT" sz="1800" dirty="0"/>
              <a:t>Ambito tecnologico</a:t>
            </a: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it-IT" sz="1800" dirty="0"/>
              <a:t>Copertura oraria / SLA / Penali</a:t>
            </a: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it-IT" sz="1800" dirty="0"/>
              <a:t>Modalità di fatturazione e pagamento</a:t>
            </a: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it-IT" sz="1800" b="1" dirty="0"/>
              <a:t>Criteri di valutazione (vedi slide successiva)</a:t>
            </a: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it-IT" sz="1800" dirty="0"/>
              <a:t>Modalità di risposta tecnica ed economica</a:t>
            </a: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q"/>
            </a:pPr>
            <a:endParaRPr lang="it-IT" dirty="0"/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q"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76B85B0-01C9-84F3-426E-23B9E3C225E1}"/>
              </a:ext>
            </a:extLst>
          </p:cNvPr>
          <p:cNvSpPr txBox="1"/>
          <p:nvPr/>
        </p:nvSpPr>
        <p:spPr>
          <a:xfrm rot="525808">
            <a:off x="3745089" y="4360781"/>
            <a:ext cx="6535859" cy="1330820"/>
          </a:xfrm>
          <a:prstGeom prst="rect">
            <a:avLst/>
          </a:prstGeom>
          <a:solidFill>
            <a:srgbClr val="92D050">
              <a:alpha val="45098"/>
            </a:srgbClr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E’ possibile utilizzare output </a:t>
            </a:r>
            <a:r>
              <a:rPr lang="it-IT" sz="2800" dirty="0">
                <a:solidFill>
                  <a:srgbClr val="E81B44"/>
                </a:solidFill>
                <a:latin typeface="Montserrat SemiBold" panose="00000700000000000000" pitchFamily="50" charset="0"/>
              </a:rPr>
              <a:t>BrAIn</a:t>
            </a:r>
            <a:endParaRPr lang="it-IT" sz="2800" spc="0" dirty="0">
              <a:solidFill>
                <a:srgbClr val="E81B44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9C9EC13-0060-8F4A-B1EC-E7FA7249427E}"/>
              </a:ext>
            </a:extLst>
          </p:cNvPr>
          <p:cNvSpPr txBox="1"/>
          <p:nvPr/>
        </p:nvSpPr>
        <p:spPr>
          <a:xfrm rot="525808">
            <a:off x="5284168" y="2086192"/>
            <a:ext cx="6535859" cy="1294135"/>
          </a:xfrm>
          <a:prstGeom prst="rect">
            <a:avLst/>
          </a:prstGeom>
          <a:solidFill>
            <a:schemeClr val="accent2">
              <a:alpha val="45098"/>
            </a:schemeClr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Obbligatoria</a:t>
            </a:r>
          </a:p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Valutare tipologia, dettaglio e numerosità slide in base al Deal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BE61769-03E1-35A2-4426-9B65BFE135CB}"/>
              </a:ext>
            </a:extLst>
          </p:cNvPr>
          <p:cNvSpPr txBox="1"/>
          <p:nvPr/>
        </p:nvSpPr>
        <p:spPr>
          <a:xfrm>
            <a:off x="8290368" y="75512"/>
            <a:ext cx="3816261" cy="2202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produrre per ATP o ATS 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85996EA-EFBA-A027-1170-D302EBAB4AFD}"/>
              </a:ext>
            </a:extLst>
          </p:cNvPr>
          <p:cNvSpPr txBox="1"/>
          <p:nvPr/>
        </p:nvSpPr>
        <p:spPr>
          <a:xfrm>
            <a:off x="8290368" y="352633"/>
            <a:ext cx="3816261" cy="486000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aggiornare per ATS  e/o ATC</a:t>
            </a:r>
          </a:p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in caso di variazioni</a:t>
            </a:r>
          </a:p>
        </p:txBody>
      </p:sp>
    </p:spTree>
    <p:extLst>
      <p:ext uri="{BB962C8B-B14F-4D97-AF65-F5344CB8AC3E}">
        <p14:creationId xmlns:p14="http://schemas.microsoft.com/office/powerpoint/2010/main" val="2663450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D2752-D6F1-974F-A840-19133D562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BE9870-2FC9-2440-FC40-35CE3929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Awarding Criteria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7E0319-3C2B-4B87-8603-1D3514B27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950" y="1409359"/>
            <a:ext cx="6148477" cy="1166454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9AA6BE02-D7E6-A8D5-18F3-93F07B6341EB}"/>
              </a:ext>
            </a:extLst>
          </p:cNvPr>
          <p:cNvSpPr txBox="1"/>
          <p:nvPr/>
        </p:nvSpPr>
        <p:spPr>
          <a:xfrm>
            <a:off x="537410" y="2738195"/>
            <a:ext cx="506169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GB" sz="1200" b="1" dirty="0"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Technical Criteria:  points – </a:t>
            </a:r>
            <a:r>
              <a:rPr lang="en-GB" sz="1200" b="1" dirty="0">
                <a:solidFill>
                  <a:srgbClr val="0070C0"/>
                </a:solidFill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 50 Quantitative</a:t>
            </a:r>
            <a:r>
              <a:rPr lang="en-GB" sz="1200" b="1" dirty="0">
                <a:solidFill>
                  <a:schemeClr val="accent1"/>
                </a:solidFill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, 20 Qualitative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GB" sz="1200" b="1" dirty="0"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Minimum Technical Score: </a:t>
            </a:r>
            <a:r>
              <a:rPr lang="en-GB" sz="1200" b="1" dirty="0">
                <a:solidFill>
                  <a:schemeClr val="accent1"/>
                </a:solidFill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30%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F015FB0-5915-0FC9-7E72-62CC387B9073}"/>
              </a:ext>
            </a:extLst>
          </p:cNvPr>
          <p:cNvSpPr txBox="1"/>
          <p:nvPr/>
        </p:nvSpPr>
        <p:spPr>
          <a:xfrm>
            <a:off x="537411" y="1014356"/>
            <a:ext cx="10900610" cy="386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it-IT" sz="1800" dirty="0">
                <a:latin typeface="Montserrat" panose="00000500000000000000" pitchFamily="2" charset="0"/>
              </a:rPr>
              <a:t>Valutare se predisporre più slide di dettaglio o dare sintesi in unica slide, di seguito esempio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167E7C-48B3-BF44-D196-37D49261D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45" y="3368842"/>
            <a:ext cx="4883011" cy="27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8">
            <a:extLst>
              <a:ext uri="{FF2B5EF4-FFF2-40B4-BE49-F238E27FC236}">
                <a16:creationId xmlns:a16="http://schemas.microsoft.com/office/drawing/2014/main" id="{C9398488-9DF7-2712-4445-40F11B6FC805}"/>
              </a:ext>
            </a:extLst>
          </p:cNvPr>
          <p:cNvSpPr txBox="1"/>
          <p:nvPr/>
        </p:nvSpPr>
        <p:spPr>
          <a:xfrm>
            <a:off x="5205256" y="3913392"/>
            <a:ext cx="962847" cy="192313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000" spc="0" dirty="0">
                <a:latin typeface="Montserrat SemiBold" panose="00000700000000000000" pitchFamily="50" charset="0"/>
              </a:rPr>
              <a:t>Qualitativo</a:t>
            </a:r>
          </a:p>
          <a:p>
            <a:pPr algn="l"/>
            <a:endParaRPr lang="it-IT" sz="1000" spc="0" dirty="0">
              <a:latin typeface="Montserrat SemiBold" panose="00000700000000000000" pitchFamily="50" charset="0"/>
            </a:endParaRPr>
          </a:p>
          <a:p>
            <a:pPr algn="l"/>
            <a:r>
              <a:rPr lang="it-IT" sz="1000" dirty="0">
                <a:latin typeface="Montserrat SemiBold" panose="00000700000000000000" pitchFamily="50" charset="0"/>
              </a:rPr>
              <a:t>Quantitativo</a:t>
            </a:r>
            <a:endParaRPr lang="it-IT" sz="1000" spc="0" dirty="0">
              <a:latin typeface="Montserrat SemiBold" panose="00000700000000000000" pitchFamily="50" charset="0"/>
            </a:endParaRPr>
          </a:p>
          <a:p>
            <a:pPr algn="l"/>
            <a:endParaRPr lang="it-IT" sz="1000" dirty="0">
              <a:latin typeface="Montserrat SemiBold" panose="00000700000000000000" pitchFamily="50" charset="0"/>
            </a:endParaRPr>
          </a:p>
          <a:p>
            <a:pPr algn="l"/>
            <a:r>
              <a:rPr lang="it-IT" sz="1000" dirty="0">
                <a:latin typeface="Montserrat SemiBold" panose="00000700000000000000" pitchFamily="50" charset="0"/>
              </a:rPr>
              <a:t>Quantitativo</a:t>
            </a:r>
            <a:endParaRPr lang="it-IT" sz="1000" spc="0" dirty="0">
              <a:latin typeface="Montserrat SemiBold" panose="00000700000000000000" pitchFamily="50" charset="0"/>
            </a:endParaRPr>
          </a:p>
          <a:p>
            <a:pPr algn="l"/>
            <a:endParaRPr lang="it-IT" sz="1000" spc="0" dirty="0">
              <a:latin typeface="Montserrat SemiBold" panose="00000700000000000000" pitchFamily="50" charset="0"/>
            </a:endParaRPr>
          </a:p>
          <a:p>
            <a:pPr algn="l"/>
            <a:endParaRPr lang="it-IT" sz="1000" dirty="0">
              <a:latin typeface="Montserrat SemiBold" panose="00000700000000000000" pitchFamily="50" charset="0"/>
            </a:endParaRPr>
          </a:p>
          <a:p>
            <a:pPr algn="l"/>
            <a:r>
              <a:rPr lang="it-IT" sz="1000" dirty="0">
                <a:latin typeface="Montserrat SemiBold" panose="00000700000000000000" pitchFamily="50" charset="0"/>
              </a:rPr>
              <a:t>Quantitativo</a:t>
            </a:r>
            <a:endParaRPr lang="it-IT" sz="1000" spc="0" dirty="0">
              <a:latin typeface="Montserrat SemiBold" panose="00000700000000000000" pitchFamily="50" charset="0"/>
            </a:endParaRPr>
          </a:p>
          <a:p>
            <a:pPr algn="l"/>
            <a:endParaRPr lang="it-IT" sz="1000" dirty="0">
              <a:latin typeface="Montserrat SemiBold" panose="00000700000000000000" pitchFamily="50" charset="0"/>
            </a:endParaRPr>
          </a:p>
          <a:p>
            <a:pPr algn="l"/>
            <a:endParaRPr lang="it-IT" sz="1000" dirty="0">
              <a:latin typeface="Montserrat SemiBold" panose="00000700000000000000" pitchFamily="50" charset="0"/>
            </a:endParaRPr>
          </a:p>
          <a:p>
            <a:pPr algn="l"/>
            <a:r>
              <a:rPr lang="it-IT" sz="1000" dirty="0">
                <a:latin typeface="Montserrat SemiBold" panose="00000700000000000000" pitchFamily="50" charset="0"/>
              </a:rPr>
              <a:t>Quantitativo</a:t>
            </a:r>
            <a:endParaRPr lang="it-IT" sz="1000" spc="0" dirty="0">
              <a:latin typeface="Montserrat SemiBold" panose="00000700000000000000" pitchFamily="50" charset="0"/>
            </a:endParaRPr>
          </a:p>
          <a:p>
            <a:pPr algn="l"/>
            <a:endParaRPr lang="it-IT" sz="1000" spc="0" dirty="0">
              <a:latin typeface="Montserrat SemiBold" panose="00000700000000000000" pitchFamily="50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1BBC60D-16FF-7364-1B45-3327008BD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375" y="3368842"/>
            <a:ext cx="5141495" cy="251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9B81D214-2A0D-F60D-DEE0-6074C4427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511" y="2281431"/>
            <a:ext cx="1910079" cy="95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FD92A494-FD87-D003-2414-1B38F857DB8B}"/>
              </a:ext>
            </a:extLst>
          </p:cNvPr>
          <p:cNvSpPr txBox="1"/>
          <p:nvPr/>
        </p:nvSpPr>
        <p:spPr>
          <a:xfrm>
            <a:off x="6096000" y="2738346"/>
            <a:ext cx="5580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Economic Score: 30 points</a:t>
            </a:r>
            <a:endParaRPr lang="en-GB" sz="1200" b="1" dirty="0">
              <a:solidFill>
                <a:schemeClr val="accent1"/>
              </a:solidFill>
              <a:latin typeface="Montserrat" panose="00000500000000000000" pitchFamily="2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llaDiTesto 11">
            <a:extLst>
              <a:ext uri="{FF2B5EF4-FFF2-40B4-BE49-F238E27FC236}">
                <a16:creationId xmlns:a16="http://schemas.microsoft.com/office/drawing/2014/main" id="{2372287B-4280-27B7-4994-F576A2911CCD}"/>
              </a:ext>
            </a:extLst>
          </p:cNvPr>
          <p:cNvSpPr txBox="1"/>
          <p:nvPr/>
        </p:nvSpPr>
        <p:spPr>
          <a:xfrm>
            <a:off x="6096000" y="3016415"/>
            <a:ext cx="42992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"/>
              </a:spcAft>
            </a:pPr>
            <a:r>
              <a:rPr kumimoji="0" lang="it-IT" sz="1200" b="1" i="0" u="none" strike="noStrike" kern="1200" cap="none" spc="0" normalizeH="0" baseline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TJV</a:t>
            </a:r>
            <a:r>
              <a:rPr kumimoji="0" lang="it-IT" sz="1200" i="0" u="none" strike="noStrike" kern="1200" cap="none" spc="0" normalizeH="0" baseline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: Lotto 4 - €. 5M; Lotto 5 - €. 4M; Lotto 6 - €. 2M</a:t>
            </a: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9A56E8F4-4A96-DD90-0876-C0E5891BEBF8}"/>
              </a:ext>
            </a:extLst>
          </p:cNvPr>
          <p:cNvSpPr txBox="1"/>
          <p:nvPr/>
        </p:nvSpPr>
        <p:spPr>
          <a:xfrm>
            <a:off x="6240379" y="5916826"/>
            <a:ext cx="5702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Economic Formula: Data la </a:t>
            </a:r>
            <a:r>
              <a:rPr lang="en-GB" sz="1200" b="1" dirty="0" err="1"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tipologia</a:t>
            </a:r>
            <a:r>
              <a:rPr lang="en-GB" sz="1200" b="1" dirty="0"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 di formula </a:t>
            </a:r>
            <a:r>
              <a:rPr lang="en-GB" sz="1200" b="1" dirty="0" err="1"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applicata</a:t>
            </a:r>
            <a:r>
              <a:rPr lang="en-GB" sz="1200" b="1" dirty="0"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GB" sz="1200" b="1" dirty="0" err="1"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si</a:t>
            </a:r>
            <a:r>
              <a:rPr lang="en-GB" sz="1200" b="1" dirty="0"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 evince </a:t>
            </a:r>
            <a:r>
              <a:rPr lang="en-GB" sz="1200" b="1" dirty="0" err="1"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che</a:t>
            </a:r>
            <a:r>
              <a:rPr lang="en-GB" sz="1200" b="1" dirty="0"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 il </a:t>
            </a:r>
            <a:r>
              <a:rPr lang="en-GB" sz="1200" b="1" dirty="0" err="1"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minimo</a:t>
            </a:r>
            <a:r>
              <a:rPr lang="en-GB" sz="1200" b="1" dirty="0"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GB" sz="1200" b="1" dirty="0" err="1"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sconto</a:t>
            </a:r>
            <a:r>
              <a:rPr lang="en-GB" sz="1200" b="1" dirty="0"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GB" sz="1200" b="1" dirty="0" err="1"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premiante</a:t>
            </a:r>
            <a:r>
              <a:rPr lang="en-GB" sz="1200" b="1" dirty="0"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 prima </a:t>
            </a:r>
            <a:r>
              <a:rPr lang="en-GB" sz="1200" b="1" dirty="0" err="1"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dell’asintodo</a:t>
            </a:r>
            <a:r>
              <a:rPr lang="en-GB" sz="1200" b="1" dirty="0">
                <a:latin typeface="Montserrat" panose="00000500000000000000" pitchFamily="2" charset="0"/>
                <a:ea typeface="Verdana" panose="020B0604030504040204" pitchFamily="34" charset="0"/>
                <a:cs typeface="Calibri" panose="020F0502020204030204" pitchFamily="34" charset="0"/>
              </a:rPr>
              <a:t> è circa il 18%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8E51202-651A-8B91-7117-ECF2CCF4C556}"/>
              </a:ext>
            </a:extLst>
          </p:cNvPr>
          <p:cNvSpPr txBox="1"/>
          <p:nvPr/>
        </p:nvSpPr>
        <p:spPr>
          <a:xfrm>
            <a:off x="8126783" y="79011"/>
            <a:ext cx="3816261" cy="2202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produrre per ATP o ATS  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9C2C838-E6F1-BF1C-CAFF-9A7520E98A03}"/>
              </a:ext>
            </a:extLst>
          </p:cNvPr>
          <p:cNvSpPr txBox="1"/>
          <p:nvPr/>
        </p:nvSpPr>
        <p:spPr>
          <a:xfrm>
            <a:off x="8136381" y="336222"/>
            <a:ext cx="3806663" cy="486000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aggiornare per ATS  e/o ATC</a:t>
            </a:r>
          </a:p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in caso di variazioni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F5D597A-E7C6-F02C-00D4-BE2BA477BAD4}"/>
              </a:ext>
            </a:extLst>
          </p:cNvPr>
          <p:cNvSpPr txBox="1"/>
          <p:nvPr/>
        </p:nvSpPr>
        <p:spPr>
          <a:xfrm rot="525808">
            <a:off x="3482713" y="3040824"/>
            <a:ext cx="7149859" cy="1294135"/>
          </a:xfrm>
          <a:prstGeom prst="rect">
            <a:avLst/>
          </a:prstGeom>
          <a:solidFill>
            <a:schemeClr val="accent2">
              <a:alpha val="45098"/>
            </a:schemeClr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Obbligatoria per Gare (in base a info disponibili, al schermata è di esempio)</a:t>
            </a:r>
          </a:p>
        </p:txBody>
      </p:sp>
    </p:spTree>
    <p:extLst>
      <p:ext uri="{BB962C8B-B14F-4D97-AF65-F5344CB8AC3E}">
        <p14:creationId xmlns:p14="http://schemas.microsoft.com/office/powerpoint/2010/main" val="135158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94E61-4646-2331-85D6-B88A96B85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4BAC16C-9BD1-628D-6C50-33FA13580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" y="1291878"/>
            <a:ext cx="10194734" cy="4577048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C1AC0EE5-E99B-6CB7-C6B3-5749B56D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  <a:r>
              <a:rPr lang="it-IT" dirty="0" err="1"/>
              <a:t>Opportunity</a:t>
            </a:r>
            <a:r>
              <a:rPr lang="it-IT" dirty="0"/>
              <a:t> / Dashboard Evaluation</a:t>
            </a:r>
            <a:endParaRPr lang="en-GB" sz="24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35CEE78-B160-F393-F77E-BE5981FAA43B}"/>
              </a:ext>
            </a:extLst>
          </p:cNvPr>
          <p:cNvSpPr txBox="1"/>
          <p:nvPr/>
        </p:nvSpPr>
        <p:spPr>
          <a:xfrm rot="1006924">
            <a:off x="3289146" y="3350500"/>
            <a:ext cx="8346379" cy="1857296"/>
          </a:xfrm>
          <a:prstGeom prst="rect">
            <a:avLst/>
          </a:prstGeom>
          <a:solidFill>
            <a:schemeClr val="accent2">
              <a:alpha val="45098"/>
            </a:schemeClr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Obbligatoria</a:t>
            </a:r>
          </a:p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Riportare </a:t>
            </a:r>
            <a:r>
              <a:rPr lang="it-IT" sz="2800" dirty="0">
                <a:solidFill>
                  <a:srgbClr val="E81B44"/>
                </a:solidFill>
                <a:latin typeface="Montserrat SemiBold" panose="00000700000000000000" pitchFamily="50" charset="0"/>
              </a:rPr>
              <a:t>tab 03-Evaluation Dashboard </a:t>
            </a:r>
          </a:p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da file DQ</a:t>
            </a:r>
          </a:p>
          <a:p>
            <a:pPr algn="ctr"/>
            <a:endParaRPr lang="it-IT" sz="2800" spc="0" dirty="0">
              <a:solidFill>
                <a:srgbClr val="E81B44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0F6290-E1B9-0A12-5DD6-70D724C47266}"/>
              </a:ext>
            </a:extLst>
          </p:cNvPr>
          <p:cNvSpPr txBox="1"/>
          <p:nvPr/>
        </p:nvSpPr>
        <p:spPr>
          <a:xfrm>
            <a:off x="8127706" y="73553"/>
            <a:ext cx="3816261" cy="2202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produrre per ATP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84DC092-1E6F-6CF8-ABE9-B18324D5F974}"/>
              </a:ext>
            </a:extLst>
          </p:cNvPr>
          <p:cNvSpPr txBox="1"/>
          <p:nvPr/>
        </p:nvSpPr>
        <p:spPr>
          <a:xfrm>
            <a:off x="8137304" y="337100"/>
            <a:ext cx="3806663" cy="486000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replicare per ATS </a:t>
            </a:r>
          </a:p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in caso di variazioni</a:t>
            </a:r>
          </a:p>
        </p:txBody>
      </p:sp>
    </p:spTree>
    <p:extLst>
      <p:ext uri="{BB962C8B-B14F-4D97-AF65-F5344CB8AC3E}">
        <p14:creationId xmlns:p14="http://schemas.microsoft.com/office/powerpoint/2010/main" val="115295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  <a:r>
              <a:rPr lang="it-IT" dirty="0" err="1"/>
              <a:t>Opportunity</a:t>
            </a:r>
            <a:r>
              <a:rPr lang="it-IT" dirty="0"/>
              <a:t> / Sintesi Pro e Contro</a:t>
            </a:r>
            <a:endParaRPr lang="en-GB" sz="2400" dirty="0"/>
          </a:p>
        </p:txBody>
      </p:sp>
      <p:graphicFrame>
        <p:nvGraphicFramePr>
          <p:cNvPr id="5" name="Tabel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918017"/>
              </p:ext>
            </p:extLst>
          </p:nvPr>
        </p:nvGraphicFramePr>
        <p:xfrm>
          <a:off x="612476" y="1207970"/>
          <a:ext cx="11063586" cy="1768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3586">
                  <a:extLst>
                    <a:ext uri="{9D8B030D-6E8A-4147-A177-3AD203B41FA5}">
                      <a16:colId xmlns:a16="http://schemas.microsoft.com/office/drawing/2014/main" val="202651744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Montserrat" panose="00000500000000000000" pitchFamily="2" charset="0"/>
                        </a:rPr>
                        <a:t>Challenge</a:t>
                      </a:r>
                      <a:endParaRPr lang="en-GB" sz="1400" dirty="0"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78164"/>
                  </a:ext>
                </a:extLst>
              </a:tr>
              <a:tr h="3620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kern="1200" baseline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Background dell’iniziativa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b="0" i="0" u="none" strike="noStrike" kern="1200" baseline="0" dirty="0">
                        <a:solidFill>
                          <a:srgbClr val="000000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b="0" i="0" u="none" strike="noStrike" kern="1200" baseline="0" dirty="0">
                        <a:solidFill>
                          <a:srgbClr val="000000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735056"/>
                  </a:ext>
                </a:extLst>
              </a:tr>
              <a:tr h="3660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kern="1200" baseline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Principali attori  attualmente nel perimetro:</a:t>
                      </a:r>
                      <a:endParaRPr lang="en-GB" sz="1200" b="0" i="0" u="none" strike="noStrike" kern="1200" baseline="0" dirty="0">
                        <a:solidFill>
                          <a:srgbClr val="000000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b="0" i="0" u="none" strike="noStrike" kern="1200" baseline="0" dirty="0">
                        <a:solidFill>
                          <a:srgbClr val="000000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081598"/>
                  </a:ext>
                </a:extLst>
              </a:tr>
              <a:tr h="3660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baseline="0" dirty="0" err="1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Principali</a:t>
                      </a:r>
                      <a:r>
                        <a:rPr lang="en-GB" sz="1200" b="0" i="0" u="none" strike="noStrike" kern="1200" baseline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200" b="0" i="0" u="none" strike="noStrike" kern="1200" baseline="0" dirty="0" err="1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compeitor</a:t>
                      </a:r>
                      <a:endParaRPr lang="en-GB" sz="1200" b="0" i="0" u="none" strike="noStrike" kern="1200" baseline="0" dirty="0">
                        <a:solidFill>
                          <a:srgbClr val="000000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94686"/>
                  </a:ext>
                </a:extLst>
              </a:tr>
            </a:tbl>
          </a:graphicData>
        </a:graphic>
      </p:graphicFrame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316602"/>
              </p:ext>
            </p:extLst>
          </p:nvPr>
        </p:nvGraphicFramePr>
        <p:xfrm>
          <a:off x="7711404" y="3151516"/>
          <a:ext cx="3885374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5374">
                  <a:extLst>
                    <a:ext uri="{9D8B030D-6E8A-4147-A177-3AD203B41FA5}">
                      <a16:colId xmlns:a16="http://schemas.microsoft.com/office/drawing/2014/main" val="202651744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Montserrat" panose="00000500000000000000" pitchFamily="2" charset="0"/>
                        </a:rPr>
                        <a:t>Rischi ed elementi di criticità</a:t>
                      </a:r>
                      <a:endParaRPr lang="en-GB" sz="1400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278164"/>
                  </a:ext>
                </a:extLst>
              </a:tr>
              <a:tr h="2180701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1200" b="0" i="0" u="none" strike="noStrike" kern="1200" baseline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Riportare i principali rischi</a:t>
                      </a:r>
                      <a:endParaRPr lang="it-IT" sz="1400" i="0" baseline="0" dirty="0">
                        <a:latin typeface="Montserrat" panose="00000500000000000000" pitchFamily="2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735056"/>
                  </a:ext>
                </a:extLst>
              </a:tr>
            </a:tbl>
          </a:graphicData>
        </a:graphic>
      </p:graphicFrame>
      <p:graphicFrame>
        <p:nvGraphicFramePr>
          <p:cNvPr id="6" name="Tabel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080563"/>
              </p:ext>
            </p:extLst>
          </p:nvPr>
        </p:nvGraphicFramePr>
        <p:xfrm>
          <a:off x="595222" y="3134810"/>
          <a:ext cx="699429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4298">
                  <a:extLst>
                    <a:ext uri="{9D8B030D-6E8A-4147-A177-3AD203B41FA5}">
                      <a16:colId xmlns:a16="http://schemas.microsoft.com/office/drawing/2014/main" val="202651744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Montserrat" panose="00000500000000000000" pitchFamily="2" charset="0"/>
                        </a:rPr>
                        <a:t>Opportunità di Business e strategia di risposta</a:t>
                      </a:r>
                      <a:endParaRPr lang="en-GB" sz="1400" dirty="0"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78164"/>
                  </a:ext>
                </a:extLst>
              </a:tr>
              <a:tr h="61179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1200" b="0" i="0" u="none" strike="noStrike" kern="1200" baseline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Riportare le possibili opportunità, in conseguenza dell’aggiudicazione del bid</a:t>
                      </a:r>
                      <a:endParaRPr lang="it-IT" sz="1400" i="0" baseline="0" dirty="0">
                        <a:latin typeface="Montserrat" panose="00000500000000000000" pitchFamily="2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-"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735056"/>
                  </a:ext>
                </a:extLst>
              </a:tr>
              <a:tr h="61179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«</a:t>
                      </a:r>
                      <a:r>
                        <a:rPr lang="it-IT" sz="1200" kern="1200" dirty="0" err="1">
                          <a:solidFill>
                            <a:schemeClr val="dk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Why</a:t>
                      </a:r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200" b="0" i="1" u="none" strike="noStrike" kern="1200" baseline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Lutech</a:t>
                      </a:r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?» - Riportare elementi per costruire la </a:t>
                      </a:r>
                      <a:r>
                        <a:rPr lang="it-IT" sz="1200" kern="1200" dirty="0" err="1">
                          <a:solidFill>
                            <a:schemeClr val="dk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Winnability</a:t>
                      </a:r>
                      <a:endParaRPr lang="it-IT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it-IT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it-IT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it-IT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it-IT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it-IT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it-IT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it-IT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it-IT" sz="1200" kern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767756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1B8C61B-FBD6-95D8-B89D-F3C4B5C76BC3}"/>
              </a:ext>
            </a:extLst>
          </p:cNvPr>
          <p:cNvSpPr txBox="1"/>
          <p:nvPr/>
        </p:nvSpPr>
        <p:spPr>
          <a:xfrm>
            <a:off x="8257178" y="41906"/>
            <a:ext cx="3816261" cy="2202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produrre per ATP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F084257-9690-84F8-5437-A25A55B2AD96}"/>
              </a:ext>
            </a:extLst>
          </p:cNvPr>
          <p:cNvSpPr txBox="1"/>
          <p:nvPr/>
        </p:nvSpPr>
        <p:spPr>
          <a:xfrm>
            <a:off x="8257178" y="310772"/>
            <a:ext cx="3806663" cy="486000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1400" spc="0" dirty="0">
                <a:solidFill>
                  <a:schemeClr val="bg1"/>
                </a:solidFill>
                <a:latin typeface="Montserrat SemiBold" panose="00000700000000000000" pitchFamily="50" charset="0"/>
              </a:rPr>
              <a:t>Da replicare per ATS e ATC in caso di variazioni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2E13765-F8C8-689B-348E-9CE3B0590036}"/>
              </a:ext>
            </a:extLst>
          </p:cNvPr>
          <p:cNvSpPr txBox="1"/>
          <p:nvPr/>
        </p:nvSpPr>
        <p:spPr>
          <a:xfrm rot="1006924">
            <a:off x="5107005" y="4636673"/>
            <a:ext cx="4706223" cy="837997"/>
          </a:xfrm>
          <a:prstGeom prst="rect">
            <a:avLst/>
          </a:prstGeom>
          <a:solidFill>
            <a:schemeClr val="accent2">
              <a:alpha val="45098"/>
            </a:schemeClr>
          </a:solidFill>
          <a:ln>
            <a:solidFill>
              <a:schemeClr val="accent1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it-IT" sz="2800" spc="0" dirty="0">
                <a:solidFill>
                  <a:srgbClr val="E81B44"/>
                </a:solidFill>
                <a:latin typeface="Montserrat SemiBold" panose="00000700000000000000" pitchFamily="50" charset="0"/>
              </a:rPr>
              <a:t>Obbligatoria</a:t>
            </a:r>
          </a:p>
        </p:txBody>
      </p:sp>
    </p:spTree>
    <p:extLst>
      <p:ext uri="{BB962C8B-B14F-4D97-AF65-F5344CB8AC3E}">
        <p14:creationId xmlns:p14="http://schemas.microsoft.com/office/powerpoint/2010/main" val="33321178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Tema di Office">
  <a:themeElements>
    <a:clrScheme name="Crimson flash">
      <a:dk1>
        <a:srgbClr val="333333"/>
      </a:dk1>
      <a:lt1>
        <a:srgbClr val="FFFFFF"/>
      </a:lt1>
      <a:dk2>
        <a:srgbClr val="BE0036"/>
      </a:dk2>
      <a:lt2>
        <a:srgbClr val="E1E3EA"/>
      </a:lt2>
      <a:accent1>
        <a:srgbClr val="BE0036"/>
      </a:accent1>
      <a:accent2>
        <a:srgbClr val="EB5E55"/>
      </a:accent2>
      <a:accent3>
        <a:srgbClr val="8B0030"/>
      </a:accent3>
      <a:accent4>
        <a:srgbClr val="E81A44"/>
      </a:accent4>
      <a:accent5>
        <a:srgbClr val="E5D352"/>
      </a:accent5>
      <a:accent6>
        <a:srgbClr val="335A66"/>
      </a:accent6>
      <a:hlink>
        <a:srgbClr val="E81A44"/>
      </a:hlink>
      <a:folHlink>
        <a:srgbClr val="BE003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 anchor="ctr" anchorCtr="0">
        <a:noAutofit/>
      </a:bodyPr>
      <a:lstStyle>
        <a:defPPr algn="l">
          <a:defRPr sz="1400" spc="0" dirty="0" smtClean="0">
            <a:solidFill>
              <a:srgbClr val="E81B44"/>
            </a:solidFill>
            <a:latin typeface="Montserrat SemiBold" panose="00000700000000000000" pitchFamily="50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i Procedure" ma:contentTypeID="0x0101000B451C0CDE733A468F2C3ACBA95C19660091585F2F89D71E4EA0BE1308F582ECE7" ma:contentTypeVersion="12" ma:contentTypeDescription="Contiene i Documenti e le procedure" ma:contentTypeScope="" ma:versionID="0960c626c7c081cdd80c5622ad684f55">
  <xsd:schema xmlns:xsd="http://www.w3.org/2001/XMLSchema" xmlns:xs="http://www.w3.org/2001/XMLSchema" xmlns:p="http://schemas.microsoft.com/office/2006/metadata/properties" xmlns:ns2="caa69cf7-0cd2-4aba-854e-044564e40dab" xmlns:ns3="32eac31c-32ea-4b72-9356-0dfa96ea004a" xmlns:ns4="1515b414-90d8-4947-a7c4-50f864c25e7c" xmlns:ns5="b29d2a39-42e2-472d-a17e-6bb0b0924119" targetNamespace="http://schemas.microsoft.com/office/2006/metadata/properties" ma:root="true" ma:fieldsID="3a4b2b3cc4e95c55a707f452cea8fcdc" ns2:_="" ns3:_="" ns4:_="" ns5:_="">
    <xsd:import namespace="caa69cf7-0cd2-4aba-854e-044564e40dab"/>
    <xsd:import namespace="32eac31c-32ea-4b72-9356-0dfa96ea004a"/>
    <xsd:import namespace="1515b414-90d8-4947-a7c4-50f864c25e7c"/>
    <xsd:import namespace="b29d2a39-42e2-472d-a17e-6bb0b0924119"/>
    <xsd:element name="properties">
      <xsd:complexType>
        <xsd:sequence>
          <xsd:element name="documentManagement">
            <xsd:complexType>
              <xsd:all>
                <xsd:element ref="ns2:Codice" minOccurs="0"/>
                <xsd:element ref="ns2:Data1" minOccurs="0"/>
                <xsd:element ref="ns2:Tipo_x0020_Documento" minOccurs="0"/>
                <xsd:element ref="ns2:Versione_x0020_del_x0020_Documento" minOccurs="0"/>
                <xsd:element ref="ns3:SharedWithUsers" minOccurs="0"/>
                <xsd:element ref="ns3:SharedWithDetails" minOccurs="0"/>
                <xsd:element ref="ns2:Cat" minOccurs="0"/>
                <xsd:element ref="ns4:MediaServiceMetadata" minOccurs="0"/>
                <xsd:element ref="ns4:MediaServiceFastMetadata" minOccurs="0"/>
                <xsd:element ref="ns5:MediaServiceAutoKeyPoints" minOccurs="0"/>
                <xsd:element ref="ns5:MediaServiceKeyPoints" minOccurs="0"/>
                <xsd:element ref="ns5:MediaServiceObjectDetectorVersions" minOccurs="0"/>
                <xsd:element ref="ns5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a69cf7-0cd2-4aba-854e-044564e40dab" elementFormDefault="qualified">
    <xsd:import namespace="http://schemas.microsoft.com/office/2006/documentManagement/types"/>
    <xsd:import namespace="http://schemas.microsoft.com/office/infopath/2007/PartnerControls"/>
    <xsd:element name="Codice" ma:index="8" nillable="true" ma:displayName="Codice" ma:internalName="Codice">
      <xsd:simpleType>
        <xsd:restriction base="dms:Text">
          <xsd:maxLength value="255"/>
        </xsd:restriction>
      </xsd:simpleType>
    </xsd:element>
    <xsd:element name="Data1" ma:index="9" nillable="true" ma:displayName="Data" ma:description="Data di Inizio Validità" ma:format="DateOnly" ma:internalName="Data1">
      <xsd:simpleType>
        <xsd:restriction base="dms:DateTime"/>
      </xsd:simpleType>
    </xsd:element>
    <xsd:element name="Tipo_x0020_Documento" ma:index="10" nillable="true" ma:displayName="Tipo Documento" ma:description="Tipo del Documento in formato codice" ma:internalName="Tipo_x0020_Documento">
      <xsd:simpleType>
        <xsd:restriction base="dms:Text">
          <xsd:maxLength value="255"/>
        </xsd:restriction>
      </xsd:simpleType>
    </xsd:element>
    <xsd:element name="Versione_x0020_del_x0020_Documento" ma:index="11" nillable="true" ma:displayName="Ver" ma:description="Versione del Documento" ma:internalName="Versione_x0020_del_x0020_Documento">
      <xsd:simpleType>
        <xsd:restriction base="dms:Text">
          <xsd:maxLength value="255"/>
        </xsd:restriction>
      </xsd:simpleType>
    </xsd:element>
    <xsd:element name="Cat" ma:index="14" nillable="true" ma:displayName="Cat" ma:internalName="Cat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ac31c-32ea-4b72-9356-0dfa96ea004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15b414-90d8-4947-a7c4-50f864c25e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9d2a39-42e2-472d-a17e-6bb0b0924119" elementFormDefault="qualified">
    <xsd:import namespace="http://schemas.microsoft.com/office/2006/documentManagement/types"/>
    <xsd:import namespace="http://schemas.microsoft.com/office/infopath/2007/PartnerControls"/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ipo_x0020_Documento xmlns="caa69cf7-0cd2-4aba-854e-044564e40dab" xsi:nil="true"/>
    <Codice xmlns="caa69cf7-0cd2-4aba-854e-044564e40dab">MOD-105</Codice>
    <Data1 xmlns="caa69cf7-0cd2-4aba-854e-044564e40dab">2025-11-07T10:00:00+00:00</Data1>
    <Versione_x0020_del_x0020_Documento xmlns="caa69cf7-0cd2-4aba-854e-044564e40dab">01</Versione_x0020_del_x0020_Documento>
    <Cat xmlns="caa69cf7-0cd2-4aba-854e-044564e40dab">SQ;GS;PC</Cat>
  </documentManagement>
</p:properties>
</file>

<file path=customXml/itemProps1.xml><?xml version="1.0" encoding="utf-8"?>
<ds:datastoreItem xmlns:ds="http://schemas.openxmlformats.org/officeDocument/2006/customXml" ds:itemID="{AC81ABA8-0643-454E-8A97-A181A98BCB9A}"/>
</file>

<file path=customXml/itemProps2.xml><?xml version="1.0" encoding="utf-8"?>
<ds:datastoreItem xmlns:ds="http://schemas.openxmlformats.org/officeDocument/2006/customXml" ds:itemID="{8C0418B4-3E4D-4913-A934-68A5958763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EED820-BDCE-4DF7-A47F-1DF3D7DF7B4F}">
  <ds:schemaRefs>
    <ds:schemaRef ds:uri="http://schemas.microsoft.com/office/infopath/2007/PartnerControls"/>
    <ds:schemaRef ds:uri="http://schemas.openxmlformats.org/package/2006/metadata/core-properties"/>
    <ds:schemaRef ds:uri="1515b414-90d8-4947-a7c4-50f864c25e7c"/>
    <ds:schemaRef ds:uri="http://purl.org/dc/elements/1.1/"/>
    <ds:schemaRef ds:uri="http://purl.org/dc/terms/"/>
    <ds:schemaRef ds:uri="http://purl.org/dc/dcmitype/"/>
    <ds:schemaRef ds:uri="b29d2a39-42e2-472d-a17e-6bb0b0924119"/>
    <ds:schemaRef ds:uri="http://www.w3.org/XML/1998/namespace"/>
    <ds:schemaRef ds:uri="http://schemas.microsoft.com/office/2006/documentManagement/types"/>
    <ds:schemaRef ds:uri="32eac31c-32ea-4b72-9356-0dfa96ea004a"/>
    <ds:schemaRef ds:uri="caa69cf7-0cd2-4aba-854e-044564e40dab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1825</TotalTime>
  <Words>3649</Words>
  <Application>Microsoft Office PowerPoint</Application>
  <PresentationFormat>Widescreen</PresentationFormat>
  <Paragraphs>605</Paragraphs>
  <Slides>28</Slides>
  <Notes>8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42" baseType="lpstr">
      <vt:lpstr>Lutech</vt:lpstr>
      <vt:lpstr>Wingdings</vt:lpstr>
      <vt:lpstr>Arial</vt:lpstr>
      <vt:lpstr>Lucida Sans Unicode</vt:lpstr>
      <vt:lpstr>Segoe UI</vt:lpstr>
      <vt:lpstr>Montserrat Light</vt:lpstr>
      <vt:lpstr>Symbol</vt:lpstr>
      <vt:lpstr>Calibri</vt:lpstr>
      <vt:lpstr>Montserrat ExtraBold</vt:lpstr>
      <vt:lpstr>Montserrat</vt:lpstr>
      <vt:lpstr>Aptos</vt:lpstr>
      <vt:lpstr>Montserrat SemiBold</vt:lpstr>
      <vt:lpstr>1_Tema di Office</vt:lpstr>
      <vt:lpstr>Diapositiva think-cell</vt:lpstr>
      <vt:lpstr> </vt:lpstr>
      <vt:lpstr>Opportunity / Tender Summary </vt:lpstr>
      <vt:lpstr>Milestone del Deal - Review e azioni RAISE</vt:lpstr>
      <vt:lpstr>Presentazione e valutazione Opportunità</vt:lpstr>
      <vt:lpstr> Overview del cliente e posizionamento Lutech</vt:lpstr>
      <vt:lpstr> Deal description</vt:lpstr>
      <vt:lpstr>Awarding Criteria</vt:lpstr>
      <vt:lpstr> Opportunity / Dashboard Evaluation</vt:lpstr>
      <vt:lpstr> Opportunity / Sintesi Pro e Contro</vt:lpstr>
      <vt:lpstr>Bid Budget</vt:lpstr>
      <vt:lpstr>Proposta tecnico-Economica</vt:lpstr>
      <vt:lpstr>Overview della soluzione proposta</vt:lpstr>
      <vt:lpstr>Nostro posizionamento e confronto vs Competitor </vt:lpstr>
      <vt:lpstr>Proposta economica </vt:lpstr>
      <vt:lpstr>Cash Flow  </vt:lpstr>
      <vt:lpstr>Sintesi dal Risk Register </vt:lpstr>
      <vt:lpstr>Fidejussioni </vt:lpstr>
      <vt:lpstr>Miglioramenti P&amp;L/Cash e strategia di negoziazione</vt:lpstr>
      <vt:lpstr>Key Contracting Principle</vt:lpstr>
      <vt:lpstr>Reserved matters</vt:lpstr>
      <vt:lpstr>Sign-off degli esperti</vt:lpstr>
      <vt:lpstr>Sign-off degli esperti</vt:lpstr>
      <vt:lpstr>Analisi Legal</vt:lpstr>
      <vt:lpstr>Analisi Legal</vt:lpstr>
      <vt:lpstr>Analisi Legal</vt:lpstr>
      <vt:lpstr>Analisi Legal</vt:lpstr>
      <vt:lpstr>Analisi Legal</vt:lpstr>
      <vt:lpstr>Analisi Legal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Authorization to proceed (ATP, ATS, ATC)</dc:title>
  <dc:subject/>
  <dc:creator>LUTECH</dc:creator>
  <cp:keywords/>
  <dc:description/>
  <cp:lastModifiedBy>Antonella Fintschi</cp:lastModifiedBy>
  <cp:revision>13</cp:revision>
  <dcterms:created xsi:type="dcterms:W3CDTF">2018-12-05T08:47:49Z</dcterms:created>
  <dcterms:modified xsi:type="dcterms:W3CDTF">2025-11-06T07:01:56Z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zione">
    <vt:lpwstr>Confidenziale</vt:lpwstr>
  </property>
  <property fmtid="{D5CDD505-2E9C-101B-9397-08002B2CF9AE}" pid="3" name="Cat">
    <vt:lpwstr>SQ;GS;PC</vt:lpwstr>
  </property>
  <property fmtid="{D5CDD505-2E9C-101B-9397-08002B2CF9AE}" pid="4" name="Codice">
    <vt:lpwstr>MOD-105</vt:lpwstr>
  </property>
  <property fmtid="{D5CDD505-2E9C-101B-9397-08002B2CF9AE}" pid="5" name="Data1">
    <vt:filetime>2025-11-07T10:00:00Z</vt:filetime>
  </property>
  <property fmtid="{D5CDD505-2E9C-101B-9397-08002B2CF9AE}" pid="6" name="Versione_x0020_del_x0020_Documento">
    <vt:lpwstr>01</vt:lpwstr>
  </property>
  <property fmtid="{D5CDD505-2E9C-101B-9397-08002B2CF9AE}" pid="7" name="ContentTypeId">
    <vt:lpwstr>0x0101000B451C0CDE733A468F2C3ACBA95C19660091585F2F89D71E4EA0BE1308F582ECE7</vt:lpwstr>
  </property>
  <property fmtid="{D5CDD505-2E9C-101B-9397-08002B2CF9AE}" pid="8" name="MediaServiceImageTags">
    <vt:lpwstr/>
  </property>
  <property fmtid="{D5CDD505-2E9C-101B-9397-08002B2CF9AE}" pid="9" name="Versione del Documento">
    <vt:lpwstr>01</vt:lpwstr>
  </property>
</Properties>
</file>